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42"/>
  </p:notesMasterIdLst>
  <p:sldIdLst>
    <p:sldId id="256" r:id="rId2"/>
    <p:sldId id="339" r:id="rId3"/>
    <p:sldId id="380" r:id="rId4"/>
    <p:sldId id="376" r:id="rId5"/>
    <p:sldId id="364" r:id="rId6"/>
    <p:sldId id="404" r:id="rId7"/>
    <p:sldId id="405" r:id="rId8"/>
    <p:sldId id="366" r:id="rId9"/>
    <p:sldId id="368" r:id="rId10"/>
    <p:sldId id="369" r:id="rId11"/>
    <p:sldId id="370" r:id="rId12"/>
    <p:sldId id="371" r:id="rId13"/>
    <p:sldId id="377" r:id="rId14"/>
    <p:sldId id="378" r:id="rId15"/>
    <p:sldId id="379" r:id="rId16"/>
    <p:sldId id="381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1" r:id="rId26"/>
    <p:sldId id="392" r:id="rId27"/>
    <p:sldId id="393" r:id="rId28"/>
    <p:sldId id="406" r:id="rId29"/>
    <p:sldId id="394" r:id="rId30"/>
    <p:sldId id="395" r:id="rId31"/>
    <p:sldId id="396" r:id="rId32"/>
    <p:sldId id="408" r:id="rId33"/>
    <p:sldId id="397" r:id="rId34"/>
    <p:sldId id="398" r:id="rId35"/>
    <p:sldId id="407" r:id="rId36"/>
    <p:sldId id="399" r:id="rId37"/>
    <p:sldId id="400" r:id="rId38"/>
    <p:sldId id="401" r:id="rId39"/>
    <p:sldId id="402" r:id="rId40"/>
    <p:sldId id="403" r:id="rId41"/>
  </p:sldIdLst>
  <p:sldSz cx="9144000" cy="5143500" type="screen16x9"/>
  <p:notesSz cx="6858000" cy="9144000"/>
  <p:embeddedFontLst>
    <p:embeddedFont>
      <p:font typeface="Barlow" panose="00000500000000000000" pitchFamily="2" charset="0"/>
      <p:regular r:id="rId43"/>
      <p:bold r:id="rId44"/>
      <p:italic r:id="rId45"/>
      <p:boldItalic r:id="rId46"/>
    </p:embeddedFont>
    <p:embeddedFont>
      <p:font typeface="Lexend Exa" panose="020B0604020202020204" charset="0"/>
      <p:regular r:id="rId47"/>
      <p:bold r:id="rId48"/>
    </p:embeddedFont>
    <p:embeddedFont>
      <p:font typeface="Verdana" panose="020B0604030504040204" pitchFamily="34" charset="0"/>
      <p:regular r:id="rId49"/>
      <p:bold r:id="rId50"/>
      <p:italic r:id="rId51"/>
      <p:boldItalic r:id="rId52"/>
    </p:embeddedFont>
    <p:embeddedFont>
      <p:font typeface="Webdings" panose="05030102010509060703" pitchFamily="18" charset="2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4B018C-BA99-4D8F-A368-C61C00C8F763}">
  <a:tblStyle styleId="{874B018C-BA99-4D8F-A368-C61C00C8F7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8800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ef136cc5d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ef136cc5d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0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625824"/>
            <a:ext cx="4858800" cy="33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25" y="3998049"/>
            <a:ext cx="4996800" cy="68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1800"/>
              <a:buNone/>
              <a:defRPr sz="1800"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613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842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240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87DBDD"/>
            </a:gs>
            <a:gs pos="50000">
              <a:srgbClr val="FF9767"/>
            </a:gs>
            <a:gs pos="100000">
              <a:srgbClr val="FFE180"/>
            </a:gs>
          </a:gsLst>
          <a:lin ang="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4" r:id="rId2"/>
    <p:sldLayoutId id="2147483675" r:id="rId3"/>
    <p:sldLayoutId id="214748367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m/url?sa=i&amp;rct=j&amp;q=&amp;esrc=s&amp;frm=1&amp;source=images&amp;cd=&amp;cad=rja&amp;docid=SPwpv4NxFB_3LM&amp;tbnid=rdGqnw87vwO2dM:&amp;ved=0CAUQjRw&amp;url=http://blog.specialtygraphics.serigraph.com/blog/?Tag%3Dcreative%20point%20of%20purchase&amp;ei=jAp0UZK0BorFrgGCvICoDA&amp;psig=AFQjCNF2hHVcG74KKS7CJ0Bywg_mzcFlIw&amp;ust=1366645762629217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hyperlink" Target="http://www.google.com/url?sa=i&amp;rct=j&amp;q=&amp;esrc=s&amp;frm=1&amp;source=images&amp;cd=&amp;cad=rja&amp;docid=aYEnF-fsNhmeYM&amp;tbnid=YWv7Bc6hZUcwiM:&amp;ved=0CAUQjRw&amp;url=http://loopinginfinities.blogspot.com/2011/02/vending-machine-hack.html&amp;ei=JQx0UYfxK4-vqQGo0IHoAQ&amp;psig=AFQjCNEG9hazag0P7VckQeERdLpL3OKIrQ&amp;ust=136664617703393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om/url?sa=i&amp;rct=j&amp;q=&amp;esrc=s&amp;frm=1&amp;source=images&amp;cd=&amp;cad=rja&amp;docid=Ncge05cZc7DOsM&amp;tbnid=lt8in-nYMUht0M:&amp;ved=0CAUQjRw&amp;url=http://www.wired.com/business/2008/01/dell-dumps-kios/&amp;ei=og50UerFD8PfrAGvu4GoCg&amp;psig=AFQjCNGYxd5YW70UzHl2LdRKgVc-r3jKcQ&amp;ust=1366646698221259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m/url?sa=i&amp;rct=j&amp;q=&amp;esrc=s&amp;frm=1&amp;source=images&amp;cd=&amp;cad=rja&amp;docid=bGn4torTHYECjM&amp;tbnid=_7-54HPQ46fXKM:&amp;ved=0CAUQjRw&amp;url=http://www.dreamstime.com/royalty-free-stock-photography-christmas-store-decoration-image1639077&amp;ei=yQx0UdiENYuyqQHayICoDw&amp;psig=AFQjCNFAeG-5l7VZTK44QqUwLrGzn73dhw&amp;ust=1366646344940762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hyperlink" Target="http://littlereview.blogspot.com/2007/09/poem-for-thursday_19.htm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www.google.com/url?sa=i&amp;rct=j&amp;q=&amp;esrc=s&amp;frm=1&amp;source=images&amp;cd=&amp;cad=rja&amp;docid=q-BI_Hx_tH4qHM&amp;tbnid=5SxWvAnX-yRAYM:&amp;ved=0CAUQjRw&amp;url=http://www.toocbe.com/tag/remodeling-kitchen-cabinets/&amp;ei=-Ql0UfrFH8L_rQHxpYDwDg&amp;psig=AFQjCNFxVRXrC4tgVNqIKALo-xP3VGEajA&amp;ust=136664561123387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7DBDD"/>
            </a:gs>
            <a:gs pos="50000">
              <a:srgbClr val="FF9767"/>
            </a:gs>
            <a:gs pos="100000">
              <a:srgbClr val="FFE180"/>
            </a:gs>
          </a:gsLst>
          <a:lin ang="0" scaled="0"/>
        </a:gra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7"/>
          <p:cNvPicPr preferRelativeResize="0"/>
          <p:nvPr/>
        </p:nvPicPr>
        <p:blipFill rotWithShape="1">
          <a:blip r:embed="rId3">
            <a:alphaModFix/>
          </a:blip>
          <a:srcRect l="4052" t="12131" r="6477" b="14252"/>
          <a:stretch/>
        </p:blipFill>
        <p:spPr>
          <a:xfrm>
            <a:off x="0" y="911325"/>
            <a:ext cx="9144000" cy="4232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7"/>
          <p:cNvSpPr txBox="1">
            <a:spLocks noGrp="1"/>
          </p:cNvSpPr>
          <p:nvPr>
            <p:ph type="ctrTitle"/>
          </p:nvPr>
        </p:nvSpPr>
        <p:spPr>
          <a:xfrm>
            <a:off x="719999" y="625824"/>
            <a:ext cx="7529921" cy="33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Visual Merchandising</a:t>
            </a:r>
            <a:endParaRPr dirty="0"/>
          </a:p>
        </p:txBody>
      </p:sp>
      <p:sp>
        <p:nvSpPr>
          <p:cNvPr id="135" name="Google Shape;135;p27"/>
          <p:cNvSpPr/>
          <p:nvPr/>
        </p:nvSpPr>
        <p:spPr>
          <a:xfrm rot="7517945">
            <a:off x="498140" y="215896"/>
            <a:ext cx="385225" cy="385225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C9B5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7"/>
          <p:cNvSpPr/>
          <p:nvPr/>
        </p:nvSpPr>
        <p:spPr>
          <a:xfrm rot="-3943189">
            <a:off x="6662942" y="1734600"/>
            <a:ext cx="642754" cy="642754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Rectangle 4">
            <a:extLst>
              <a:ext uri="{FF2B5EF4-FFF2-40B4-BE49-F238E27FC236}">
                <a16:creationId xmlns:a16="http://schemas.microsoft.com/office/drawing/2014/main" id="{3D648E32-FD07-49E1-96DA-DEC57743C90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29590" y="582812"/>
            <a:ext cx="77914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24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Point-of-purchase displays (POPs)</a:t>
            </a:r>
            <a:r>
              <a:rPr lang="en-US" altLang="en-US" sz="2400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CA0C00"/>
                </a:solidFill>
                <a:latin typeface="Webdings" panose="05030102010509060703" pitchFamily="18" charset="2"/>
                <a:cs typeface="Times New Roman" panose="02020603050405020304" pitchFamily="18" charset="0"/>
              </a:rPr>
              <a:t>X</a:t>
            </a: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</a:t>
            </a:r>
            <a:b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are consumer sales promotion devices with bold graphics and signage that hold, display, or dispense specific products </a:t>
            </a:r>
          </a:p>
        </p:txBody>
      </p:sp>
      <p:pic>
        <p:nvPicPr>
          <p:cNvPr id="25603" name="Picture 6" descr="http://blog.specialtygraphics.serigraph.com/Portals/109405/images/3d%20display%20for%20in%20store.jpg">
            <a:hlinkClick r:id="rId2"/>
            <a:extLst>
              <a:ext uri="{FF2B5EF4-FFF2-40B4-BE49-F238E27FC236}">
                <a16:creationId xmlns:a16="http://schemas.microsoft.com/office/drawing/2014/main" id="{899FF62A-2E3C-4110-ABD4-878213461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5" r="23695"/>
          <a:stretch>
            <a:fillRect/>
          </a:stretch>
        </p:blipFill>
        <p:spPr bwMode="auto">
          <a:xfrm>
            <a:off x="759858" y="2280851"/>
            <a:ext cx="1771650" cy="263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3A7EF1-7C35-4306-8AF4-1D066DD32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1" y="2195513"/>
            <a:ext cx="469939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40000"/>
              </a:spcAft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They promote impulse purchases</a:t>
            </a:r>
          </a:p>
          <a:p>
            <a:pPr eaLnBrk="1" hangingPunct="1">
              <a:spcAft>
                <a:spcPct val="40000"/>
              </a:spcAft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Examples include: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Displays designed for a specific product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Vending machines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Racks at a checkout stand</a:t>
            </a:r>
            <a:b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(candy racks)</a:t>
            </a:r>
          </a:p>
        </p:txBody>
      </p:sp>
      <p:pic>
        <p:nvPicPr>
          <p:cNvPr id="25605" name="Picture 8" descr="http://1.bp.blogspot.com/-rHh3gf2heHA/TWWtSY3soiI/AAAAAAAAANA/KHQe1XRqwkM/s1600/SodaSnackMachinespic.jpg">
            <a:hlinkClick r:id="rId4"/>
            <a:extLst>
              <a:ext uri="{FF2B5EF4-FFF2-40B4-BE49-F238E27FC236}">
                <a16:creationId xmlns:a16="http://schemas.microsoft.com/office/drawing/2014/main" id="{5928615C-CFB2-4CE7-BB84-6B3469E6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3"/>
          <a:stretch>
            <a:fillRect/>
          </a:stretch>
        </p:blipFill>
        <p:spPr bwMode="auto">
          <a:xfrm>
            <a:off x="639843" y="2352097"/>
            <a:ext cx="2011680" cy="24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2" grpId="0" build="p" autoUpdateAnimBg="0" advAuto="0"/>
      <p:bldP spid="3" grpId="0" uiExpand="1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>
            <a:extLst>
              <a:ext uri="{FF2B5EF4-FFF2-40B4-BE49-F238E27FC236}">
                <a16:creationId xmlns:a16="http://schemas.microsoft.com/office/drawing/2014/main" id="{C3200E6A-797F-457C-84AC-35521BA6A9B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95300" y="571500"/>
            <a:ext cx="5715000" cy="211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Kiosks</a:t>
            </a:r>
            <a:r>
              <a:rPr lang="en-US" altLang="en-US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CA0C00"/>
                </a:solidFill>
                <a:latin typeface="Webdings" panose="05030102010509060703" pitchFamily="18" charset="2"/>
                <a:cs typeface="Times New Roman" panose="02020603050405020304" pitchFamily="18" charset="0"/>
              </a:rPr>
              <a:t>X</a:t>
            </a: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are </a:t>
            </a:r>
            <a:r>
              <a:rPr lang="en-US" altLang="ja-JP" b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interactive</a:t>
            </a: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</a:t>
            </a:r>
            <a:b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point-of-purchase (displays items</a:t>
            </a:r>
            <a:b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and has a till or POS for purchase)</a:t>
            </a:r>
            <a:b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or retail stands, that take up only </a:t>
            </a:r>
            <a:b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 few  square feet of floor space – </a:t>
            </a:r>
            <a:b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can be inside or outside a store.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15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Ex: jewelry stands, sunglass stands in </a:t>
            </a:r>
            <a:br>
              <a:rPr lang="en-US" altLang="ja-JP" sz="15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15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     the middle of the mall, in airports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They are popular because of:</a:t>
            </a:r>
          </a:p>
          <a:p>
            <a:pPr marL="257175" lvl="1" indent="-171450" algn="l"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Immediate product availability</a:t>
            </a:r>
          </a:p>
          <a:p>
            <a:pPr marL="257175" lvl="1" indent="-171450" algn="l"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Offer Unique products</a:t>
            </a:r>
          </a:p>
          <a:p>
            <a:pPr marL="257175" lvl="1" indent="-171450" algn="l"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Less expensive then store space</a:t>
            </a:r>
          </a:p>
        </p:txBody>
      </p:sp>
      <p:pic>
        <p:nvPicPr>
          <p:cNvPr id="27653" name="Picture 8" descr="http://www.wired.com/images_blogs/photos/uncategorized/2008/01/30/dell_kiosk_3.jpg">
            <a:hlinkClick r:id="rId2"/>
            <a:extLst>
              <a:ext uri="{FF2B5EF4-FFF2-40B4-BE49-F238E27FC236}">
                <a16:creationId xmlns:a16="http://schemas.microsoft.com/office/drawing/2014/main" id="{AFC6950F-58DD-4BD6-B278-2EA82AC6D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938" y="1376004"/>
            <a:ext cx="3103970" cy="288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Airport common area specialty retail sales kiosk | Merchandising Frontiers  Inc">
            <a:extLst>
              <a:ext uri="{FF2B5EF4-FFF2-40B4-BE49-F238E27FC236}">
                <a16:creationId xmlns:a16="http://schemas.microsoft.com/office/drawing/2014/main" id="{17CF661A-350C-4A03-8B64-E61C53B8C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89" y="1376004"/>
            <a:ext cx="3840411" cy="288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6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6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6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6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6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6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6" grpId="0" uiExpand="1" build="p" autoUpdateAnimBg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Rectangle 4">
            <a:extLst>
              <a:ext uri="{FF2B5EF4-FFF2-40B4-BE49-F238E27FC236}">
                <a16:creationId xmlns:a16="http://schemas.microsoft.com/office/drawing/2014/main" id="{08B9890C-AA2E-46FF-98B6-BAF9E5570A6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47007" y="571500"/>
            <a:ext cx="7345136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24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</a:t>
            </a:r>
            <a:r>
              <a:rPr lang="en-US" altLang="ja-JP" b="1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</a:t>
            </a:r>
            <a:r>
              <a:rPr lang="en-US" altLang="ja-JP" sz="24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Decorations</a:t>
            </a:r>
            <a:r>
              <a:rPr lang="en-US" altLang="ja-JP" b="1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:  </a:t>
            </a:r>
            <a:r>
              <a:rPr lang="en-US" altLang="ja-JP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displays that coincide with seasons or holidays.  Banners, signs, graphics and props used to create atmosphere</a:t>
            </a:r>
          </a:p>
        </p:txBody>
      </p:sp>
      <p:pic>
        <p:nvPicPr>
          <p:cNvPr id="26627" name="Picture 2" descr="http://www.dreamstime.com/christmas-store-decoration-thumb1639077.jpg">
            <a:hlinkClick r:id="rId2"/>
            <a:extLst>
              <a:ext uri="{FF2B5EF4-FFF2-40B4-BE49-F238E27FC236}">
                <a16:creationId xmlns:a16="http://schemas.microsoft.com/office/drawing/2014/main" id="{B8A578A1-C716-4489-BA3A-730072A95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85" y="2057400"/>
            <a:ext cx="545901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http://pics.livejournal.com/cruisedirector/pic/0052b7sd">
            <a:hlinkClick r:id="rId4"/>
            <a:extLst>
              <a:ext uri="{FF2B5EF4-FFF2-40B4-BE49-F238E27FC236}">
                <a16:creationId xmlns:a16="http://schemas.microsoft.com/office/drawing/2014/main" id="{FBF249DB-8E32-42B4-B6E0-D495AD624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698" y="1885950"/>
            <a:ext cx="411599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2" grpId="0" build="p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displays">
            <a:extLst>
              <a:ext uri="{FF2B5EF4-FFF2-40B4-BE49-F238E27FC236}">
                <a16:creationId xmlns:a16="http://schemas.microsoft.com/office/drawing/2014/main" id="{D0E33561-2370-4012-BF90-B257644E8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14350"/>
            <a:ext cx="5344716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195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open display">
            <a:extLst>
              <a:ext uri="{FF2B5EF4-FFF2-40B4-BE49-F238E27FC236}">
                <a16:creationId xmlns:a16="http://schemas.microsoft.com/office/drawing/2014/main" id="{02313C26-31CB-4A30-9E78-DD960EF69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69" y="1446610"/>
            <a:ext cx="6000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>
            <a:extLst>
              <a:ext uri="{FF2B5EF4-FFF2-40B4-BE49-F238E27FC236}">
                <a16:creationId xmlns:a16="http://schemas.microsoft.com/office/drawing/2014/main" id="{4DF944CC-8792-486D-913B-EEA424B00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694" y="333935"/>
            <a:ext cx="72060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/>
              <a:t>What type of display:  </a:t>
            </a:r>
            <a:r>
              <a:rPr lang="en-US" altLang="en-US" sz="2000" b="1" dirty="0"/>
              <a:t>Closed , Open, Architectural </a:t>
            </a:r>
            <a:endParaRPr lang="en-US" altLang="en-US" sz="2000" dirty="0"/>
          </a:p>
          <a:p>
            <a:r>
              <a:rPr lang="en-US" altLang="en-US" sz="2000" b="1" dirty="0"/>
              <a:t>Point-of-purchase, Decorations or kiosk</a:t>
            </a:r>
            <a:endParaRPr lang="en-US" altLang="en-US" sz="2000" dirty="0"/>
          </a:p>
        </p:txBody>
      </p:sp>
      <p:pic>
        <p:nvPicPr>
          <p:cNvPr id="21508" name="Picture 4" descr="Related image">
            <a:extLst>
              <a:ext uri="{FF2B5EF4-FFF2-40B4-BE49-F238E27FC236}">
                <a16:creationId xmlns:a16="http://schemas.microsoft.com/office/drawing/2014/main" id="{40039D70-F9B0-4871-A3FC-E8F9916E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19" y="1432323"/>
            <a:ext cx="2402681" cy="361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Image result for architectural display">
            <a:extLst>
              <a:ext uri="{FF2B5EF4-FFF2-40B4-BE49-F238E27FC236}">
                <a16:creationId xmlns:a16="http://schemas.microsoft.com/office/drawing/2014/main" id="{DF4B442A-7240-4F19-B592-23D47322D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309688"/>
            <a:ext cx="560903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Image result for decorations display">
            <a:extLst>
              <a:ext uri="{FF2B5EF4-FFF2-40B4-BE49-F238E27FC236}">
                <a16:creationId xmlns:a16="http://schemas.microsoft.com/office/drawing/2014/main" id="{39CE07CE-8948-4811-A0C9-1608159A1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354" y="1407319"/>
            <a:ext cx="3559969" cy="355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Airport common area specialty retail sales kiosk | Merchandising Frontiers  Inc">
            <a:extLst>
              <a:ext uri="{FF2B5EF4-FFF2-40B4-BE49-F238E27FC236}">
                <a16:creationId xmlns:a16="http://schemas.microsoft.com/office/drawing/2014/main" id="{DDF64198-F245-4CFB-BDD3-6B431F781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0"/>
          <a:stretch/>
        </p:blipFill>
        <p:spPr bwMode="auto">
          <a:xfrm>
            <a:off x="2109430" y="1432323"/>
            <a:ext cx="492514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40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>
            <a:extLst>
              <a:ext uri="{FF2B5EF4-FFF2-40B4-BE49-F238E27FC236}">
                <a16:creationId xmlns:a16="http://schemas.microsoft.com/office/drawing/2014/main" id="{4E7F7A52-575E-45BF-8C96-13CD97E12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314" y="334744"/>
            <a:ext cx="71845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/>
              <a:t>Which of the 4 areas of store layout is it?  </a:t>
            </a:r>
          </a:p>
        </p:txBody>
      </p:sp>
      <p:pic>
        <p:nvPicPr>
          <p:cNvPr id="22530" name="Picture 2" descr="Image result for sales  floor">
            <a:extLst>
              <a:ext uri="{FF2B5EF4-FFF2-40B4-BE49-F238E27FC236}">
                <a16:creationId xmlns:a16="http://schemas.microsoft.com/office/drawing/2014/main" id="{507E5D42-8A7D-4948-AF94-D9CF7F324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35" y="1200150"/>
            <a:ext cx="5083969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Image result for inventory area">
            <a:extLst>
              <a:ext uri="{FF2B5EF4-FFF2-40B4-BE49-F238E27FC236}">
                <a16:creationId xmlns:a16="http://schemas.microsoft.com/office/drawing/2014/main" id="{08CC41F3-7067-488B-8DE1-54FC0B4BB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935151"/>
            <a:ext cx="60579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Related image">
            <a:extLst>
              <a:ext uri="{FF2B5EF4-FFF2-40B4-BE49-F238E27FC236}">
                <a16:creationId xmlns:a16="http://schemas.microsoft.com/office/drawing/2014/main" id="{0F2D01D6-78CC-48DE-BAE7-018CB4596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715691"/>
            <a:ext cx="5176838" cy="344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Image result for breakroom">
            <a:extLst>
              <a:ext uri="{FF2B5EF4-FFF2-40B4-BE49-F238E27FC236}">
                <a16:creationId xmlns:a16="http://schemas.microsoft.com/office/drawing/2014/main" id="{87939404-5CC8-4518-9B91-3776FEA54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29" y="1981200"/>
            <a:ext cx="6401990" cy="256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13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FD94D314-ED82-4B3C-96D1-DDB533FDDCD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935957" y="800100"/>
            <a:ext cx="5950744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ja-JP" sz="1800" b="1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Display Design and Preparation</a:t>
            </a:r>
            <a:endParaRPr lang="en-US" altLang="en-US" sz="1800" b="1">
              <a:solidFill>
                <a:srgbClr val="0000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900" name="Rectangle 4">
            <a:extLst>
              <a:ext uri="{FF2B5EF4-FFF2-40B4-BE49-F238E27FC236}">
                <a16:creationId xmlns:a16="http://schemas.microsoft.com/office/drawing/2014/main" id="{5A32E4EF-4C4D-4F23-AAD3-5D3778FB9E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000250" y="1257300"/>
            <a:ext cx="5600700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  <a:tabLst>
                <a:tab pos="3986213" algn="l"/>
              </a:tabLst>
            </a:pPr>
            <a:r>
              <a:rPr lang="en-US" altLang="ja-JP" sz="18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How long does a display have to attract customer attention?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  <a:tabLst>
                <a:tab pos="3986213" algn="l"/>
              </a:tabLst>
            </a:pPr>
            <a:r>
              <a:rPr lang="en-US" altLang="ja-JP" sz="18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Displays generally have about four to six seconds to attract a customer’s attention, create a desire, and sell a product</a:t>
            </a:r>
          </a:p>
        </p:txBody>
      </p:sp>
    </p:spTree>
    <p:extLst>
      <p:ext uri="{BB962C8B-B14F-4D97-AF65-F5344CB8AC3E}">
        <p14:creationId xmlns:p14="http://schemas.microsoft.com/office/powerpoint/2010/main" val="303063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38B30E2D-8A83-4458-ABF7-EC05EE7B148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7750" y="412297"/>
            <a:ext cx="6964136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5 Steps to creating a Display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2B46FB-5CBB-4078-A7BF-219F50523F8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485900" y="1428751"/>
            <a:ext cx="6172200" cy="33944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Aft>
                <a:spcPct val="40000"/>
              </a:spcAft>
              <a:buFontTx/>
              <a:buNone/>
              <a:tabLst>
                <a:tab pos="39862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Display design involves five steps:</a:t>
            </a:r>
          </a:p>
          <a:p>
            <a:pPr marL="0" indent="0" eaLnBrk="1" hangingPunct="1">
              <a:buFontTx/>
              <a:buAutoNum type="arabicPeriod"/>
              <a:tabLst>
                <a:tab pos="39862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Selecting the right merchandise</a:t>
            </a:r>
          </a:p>
          <a:p>
            <a:pPr marL="0" indent="0" eaLnBrk="1" hangingPunct="1">
              <a:buFontTx/>
              <a:buAutoNum type="arabicPeriod"/>
              <a:tabLst>
                <a:tab pos="39862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Selecting which product display format</a:t>
            </a:r>
          </a:p>
          <a:p>
            <a:pPr marL="0" indent="0" eaLnBrk="1" hangingPunct="1">
              <a:buFontTx/>
              <a:buAutoNum type="arabicPeriod"/>
              <a:tabLst>
                <a:tab pos="39862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Choosing a setting</a:t>
            </a:r>
          </a:p>
          <a:p>
            <a:pPr marL="0" indent="0" eaLnBrk="1" hangingPunct="1">
              <a:buFontTx/>
              <a:buAutoNum type="arabicPeriod"/>
              <a:tabLst>
                <a:tab pos="39862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Manipulating artistic elements</a:t>
            </a:r>
          </a:p>
          <a:p>
            <a:pPr marL="0" indent="0" eaLnBrk="1" hangingPunct="1">
              <a:buFontTx/>
              <a:buAutoNum type="arabicPeriod"/>
              <a:tabLst>
                <a:tab pos="3986213" algn="l"/>
              </a:tabLst>
            </a:pP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Maintain completed displays</a:t>
            </a:r>
          </a:p>
          <a:p>
            <a:pPr marL="0" indent="0">
              <a:tabLst>
                <a:tab pos="3986213" algn="l"/>
              </a:tabLst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75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1A7F01C1-B376-4B34-A7DB-C1EAF97064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797378" y="678997"/>
            <a:ext cx="485775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1800" b="1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1. Selecting the Merchandise</a:t>
            </a:r>
            <a:endParaRPr lang="en-US" altLang="en-US" sz="1800" b="1">
              <a:solidFill>
                <a:srgbClr val="0000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0292" name="Rectangle 4">
            <a:extLst>
              <a:ext uri="{FF2B5EF4-FFF2-40B4-BE49-F238E27FC236}">
                <a16:creationId xmlns:a16="http://schemas.microsoft.com/office/drawing/2014/main" id="{6A473BA2-4566-45EC-83B0-9AADB8FFEAD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797378" y="1183822"/>
            <a:ext cx="5314950" cy="2009775"/>
          </a:xfr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40000"/>
              </a:spcAft>
              <a:buClr>
                <a:srgbClr val="CA0C00"/>
              </a:buClr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Display merchandise must be:</a:t>
            </a:r>
          </a:p>
          <a:p>
            <a:pPr marL="257175" indent="-257175" algn="l" eaLnBrk="1" hangingPunct="1"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visually appealing</a:t>
            </a:r>
          </a:p>
          <a:p>
            <a:pPr marL="257175" indent="-257175" algn="l" eaLnBrk="1" hangingPunct="1"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contemporary </a:t>
            </a:r>
          </a:p>
          <a:p>
            <a:pPr marL="257175" indent="-257175" algn="l" eaLnBrk="1" hangingPunct="1"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appropriate for the season and </a:t>
            </a:r>
            <a:b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</a:b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geographic area</a:t>
            </a:r>
          </a:p>
        </p:txBody>
      </p:sp>
      <p:pic>
        <p:nvPicPr>
          <p:cNvPr id="4098" name="Picture 2" descr="What is Cross Merchandising? Why &amp;amp; How To Do It | Shopify Retail (2021)">
            <a:extLst>
              <a:ext uri="{FF2B5EF4-FFF2-40B4-BE49-F238E27FC236}">
                <a16:creationId xmlns:a16="http://schemas.microsoft.com/office/drawing/2014/main" id="{43ED6B06-CBAF-4369-8C9C-CDE96DC9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0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62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0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0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0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ABE00EAA-7149-4D45-97DD-F9A2FB5EBFE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73503" y="465355"/>
            <a:ext cx="60579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r>
              <a:rPr lang="en-US" altLang="ja-JP" sz="18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2.  Selecting the Product Display Format</a:t>
            </a: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9268" name="Rectangle 4">
            <a:extLst>
              <a:ext uri="{FF2B5EF4-FFF2-40B4-BE49-F238E27FC236}">
                <a16:creationId xmlns:a16="http://schemas.microsoft.com/office/drawing/2014/main" id="{EDE159E5-DC4A-45CA-B539-212A02FB14D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73503" y="887185"/>
            <a:ext cx="5753100" cy="3314700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ts val="75"/>
              </a:spcBef>
              <a:spcAft>
                <a:spcPts val="225"/>
              </a:spcAft>
              <a:buClr>
                <a:srgbClr val="CA0C00"/>
              </a:buClr>
              <a:tabLst>
                <a:tab pos="3986213" algn="l"/>
              </a:tabLst>
              <a:defRPr/>
            </a:pPr>
            <a:r>
              <a:rPr lang="en-US" altLang="ja-JP" sz="15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The merchandise selected to display determines how it will be displayed as a:</a:t>
            </a:r>
          </a:p>
          <a:p>
            <a:pPr lvl="1" indent="-400050" eaLnBrk="1" hangingPunct="1">
              <a:spcBef>
                <a:spcPts val="75"/>
              </a:spcBef>
              <a:spcAft>
                <a:spcPts val="225"/>
              </a:spcAft>
              <a:buClr>
                <a:srgbClr val="008000"/>
              </a:buClr>
              <a:buFontTx/>
              <a:buChar char="•"/>
              <a:tabLst>
                <a:tab pos="3986213" algn="l"/>
              </a:tabLst>
              <a:defRPr/>
            </a:pPr>
            <a:r>
              <a:rPr lang="en-US" altLang="ja-JP" sz="1500" b="1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MS PGothic" pitchFamily="34" charset="-128"/>
              </a:rPr>
              <a:t>One item display</a:t>
            </a:r>
            <a:r>
              <a:rPr lang="en-US" altLang="ja-JP" sz="15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, showing a single item, one brand, Same shirt, same design, different colors</a:t>
            </a:r>
          </a:p>
          <a:p>
            <a:pPr lvl="1" indent="-400050" eaLnBrk="1" hangingPunct="1">
              <a:spcBef>
                <a:spcPts val="75"/>
              </a:spcBef>
              <a:spcAft>
                <a:spcPts val="225"/>
              </a:spcAft>
              <a:buClr>
                <a:srgbClr val="008000"/>
              </a:buClr>
              <a:buFontTx/>
              <a:buChar char="•"/>
              <a:tabLst>
                <a:tab pos="3986213" algn="l"/>
              </a:tabLst>
              <a:defRPr/>
            </a:pPr>
            <a:r>
              <a:rPr lang="en-US" altLang="ja-JP" sz="1500" b="1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MS PGothic" pitchFamily="34" charset="-128"/>
              </a:rPr>
              <a:t>Similar-product display</a:t>
            </a:r>
            <a:r>
              <a:rPr lang="en-US" altLang="ja-JP" sz="15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:  showing one kind of item from different brands</a:t>
            </a:r>
          </a:p>
          <a:p>
            <a:pPr lvl="2" indent="-400050" eaLnBrk="1" hangingPunct="1">
              <a:spcBef>
                <a:spcPts val="75"/>
              </a:spcBef>
              <a:spcAft>
                <a:spcPts val="225"/>
              </a:spcAft>
              <a:buClr>
                <a:srgbClr val="008000"/>
              </a:buClr>
              <a:tabLst>
                <a:tab pos="3986213" algn="l"/>
              </a:tabLst>
              <a:defRPr/>
            </a:pPr>
            <a:r>
              <a:rPr lang="en-US" altLang="ja-JP" sz="15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Watch display with Fossil, Rolex, etc…</a:t>
            </a:r>
          </a:p>
          <a:p>
            <a:pPr lvl="1" indent="-400050" eaLnBrk="1" hangingPunct="1">
              <a:spcBef>
                <a:spcPts val="75"/>
              </a:spcBef>
              <a:spcAft>
                <a:spcPts val="225"/>
              </a:spcAft>
              <a:buClr>
                <a:srgbClr val="008000"/>
              </a:buClr>
              <a:buFontTx/>
              <a:buChar char="•"/>
              <a:tabLst>
                <a:tab pos="3986213" algn="l"/>
              </a:tabLst>
              <a:defRPr/>
            </a:pPr>
            <a:r>
              <a:rPr lang="en-US" altLang="ja-JP" sz="1500" b="1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MS PGothic" pitchFamily="34" charset="-128"/>
              </a:rPr>
              <a:t>Related-merchandise display</a:t>
            </a:r>
            <a:r>
              <a:rPr lang="en-US" altLang="ja-JP" sz="15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, grouping items that can be used together</a:t>
            </a:r>
          </a:p>
          <a:p>
            <a:pPr lvl="2" indent="-400050" eaLnBrk="1" hangingPunct="1">
              <a:spcBef>
                <a:spcPts val="75"/>
              </a:spcBef>
              <a:spcAft>
                <a:spcPts val="225"/>
              </a:spcAft>
              <a:buClr>
                <a:srgbClr val="008000"/>
              </a:buClr>
              <a:tabLst>
                <a:tab pos="3986213" algn="l"/>
              </a:tabLst>
              <a:defRPr/>
            </a:pPr>
            <a:r>
              <a:rPr lang="en-US" altLang="ja-JP" sz="15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Skirt, shirt, shoes, and jewelry</a:t>
            </a:r>
          </a:p>
          <a:p>
            <a:pPr lvl="1" indent="-400050" eaLnBrk="1" hangingPunct="1">
              <a:spcBef>
                <a:spcPts val="75"/>
              </a:spcBef>
              <a:spcAft>
                <a:spcPts val="225"/>
              </a:spcAft>
              <a:buClr>
                <a:srgbClr val="008000"/>
              </a:buClr>
              <a:buFontTx/>
              <a:buChar char="•"/>
              <a:tabLst>
                <a:tab pos="3986213" algn="l"/>
              </a:tabLst>
              <a:defRPr/>
            </a:pPr>
            <a:r>
              <a:rPr lang="en-US" altLang="ja-JP" sz="1500" b="1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MS PGothic" pitchFamily="34" charset="-128"/>
              </a:rPr>
              <a:t>Cross-mix display:</a:t>
            </a:r>
            <a:r>
              <a:rPr lang="en-US" altLang="ja-JP" sz="15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 a variety of different merchandise displayed together</a:t>
            </a:r>
          </a:p>
          <a:p>
            <a:pPr lvl="2" indent="-400050" eaLnBrk="1" hangingPunct="1">
              <a:spcBef>
                <a:spcPts val="75"/>
              </a:spcBef>
              <a:spcAft>
                <a:spcPts val="225"/>
              </a:spcAft>
              <a:buClr>
                <a:srgbClr val="008000"/>
              </a:buClr>
              <a:tabLst>
                <a:tab pos="3986213" algn="l"/>
              </a:tabLst>
              <a:defRPr/>
            </a:pPr>
            <a:r>
              <a:rPr lang="en-US" altLang="ja-JP" sz="12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Clothing, camping equipment, shoes, </a:t>
            </a:r>
            <a:br>
              <a:rPr lang="en-US" altLang="ja-JP" sz="12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</a:br>
            <a:r>
              <a:rPr lang="en-US" altLang="ja-JP" sz="12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and perfume</a:t>
            </a:r>
          </a:p>
        </p:txBody>
      </p:sp>
      <p:pic>
        <p:nvPicPr>
          <p:cNvPr id="4" name="Picture 12" descr="http://i03.i.aliimg.com/img/pb/184/625/259/1280214631861_hz-fileserver3_1733981.jpg">
            <a:extLst>
              <a:ext uri="{FF2B5EF4-FFF2-40B4-BE49-F238E27FC236}">
                <a16:creationId xmlns:a16="http://schemas.microsoft.com/office/drawing/2014/main" id="{73F4E1EC-E825-4FBE-876D-D0E6B3422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852" y="2935067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http://4.bp.blogspot.com/-nqJs0At82io/UO9CURSDvyI/AAAAAAAABzo/P--IhK44txY/s1600/IMG_3453.JPG">
            <a:extLst>
              <a:ext uri="{FF2B5EF4-FFF2-40B4-BE49-F238E27FC236}">
                <a16:creationId xmlns:a16="http://schemas.microsoft.com/office/drawing/2014/main" id="{C9293174-C10D-4F01-99C0-732849E78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383" y="2728230"/>
            <a:ext cx="3598069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media-cache-ec0.pinimg.com/736x/be/16/b3/be16b379f9256fe1deeecf1cf51b9a67.jpg">
            <a:extLst>
              <a:ext uri="{FF2B5EF4-FFF2-40B4-BE49-F238E27FC236}">
                <a16:creationId xmlns:a16="http://schemas.microsoft.com/office/drawing/2014/main" id="{695DE25C-DF39-4B65-902C-FF3B4F320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65" y="688520"/>
            <a:ext cx="3351274" cy="193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Amazon 4-Star Store Makes New Jersey Debut On Prime Day | South Passaic  Daily Voice">
            <a:extLst>
              <a:ext uri="{FF2B5EF4-FFF2-40B4-BE49-F238E27FC236}">
                <a16:creationId xmlns:a16="http://schemas.microsoft.com/office/drawing/2014/main" id="{FFE609DA-08BB-49E2-AD61-111F690BB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6" t="39226"/>
          <a:stretch/>
        </p:blipFill>
        <p:spPr bwMode="auto">
          <a:xfrm>
            <a:off x="4026354" y="106127"/>
            <a:ext cx="4844143" cy="277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9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9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9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9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9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9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9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9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9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78" name="Picture 34" descr="C18-01P-876904">
            <a:extLst>
              <a:ext uri="{FF2B5EF4-FFF2-40B4-BE49-F238E27FC236}">
                <a16:creationId xmlns:a16="http://schemas.microsoft.com/office/drawing/2014/main" id="{7D73BD77-BEF7-404B-AA77-ED7CDCAE1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>
            <a:extLst>
              <a:ext uri="{FF2B5EF4-FFF2-40B4-BE49-F238E27FC236}">
                <a16:creationId xmlns:a16="http://schemas.microsoft.com/office/drawing/2014/main" id="{53140B0C-628B-4E44-A124-08E8EF738DF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143000" y="-9525"/>
            <a:ext cx="6858000" cy="1600200"/>
          </a:xfrm>
          <a:prstGeom prst="rect">
            <a:avLst/>
          </a:prstGeom>
          <a:gradFill rotWithShape="1">
            <a:gsLst>
              <a:gs pos="0">
                <a:srgbClr val="000066">
                  <a:alpha val="0"/>
                </a:srgbClr>
              </a:gs>
              <a:gs pos="100000">
                <a:srgbClr val="00002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179B916D-5667-4987-AB27-F7FF6EE9D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685800"/>
            <a:ext cx="6858000" cy="914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Chapter 18</a:t>
            </a:r>
            <a:r>
              <a:rPr lang="en-US" altLang="en-US" sz="21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 </a:t>
            </a:r>
            <a:br>
              <a:rPr lang="en-US" altLang="en-US" sz="21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</a:br>
            <a:r>
              <a:rPr lang="en-US" altLang="ja-JP" sz="27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Visual Merchandising and Display </a:t>
            </a:r>
            <a:endParaRPr lang="en-US" altLang="en-US" sz="2700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F776553A-72F0-4C4D-954D-64298D22F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0" y="2000250"/>
            <a:ext cx="5829300" cy="1485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FontTx/>
              <a:buChar char="•"/>
            </a:pPr>
            <a:r>
              <a:rPr lang="en-US" altLang="ja-JP" sz="1500" b="1" dirty="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Section 18.1  Display Features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FontTx/>
              <a:buChar char="•"/>
            </a:pPr>
            <a:r>
              <a:rPr lang="en-US" altLang="ja-JP" sz="1500" b="1" dirty="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Section 18.2  Artistic Design </a:t>
            </a:r>
            <a:endParaRPr lang="en-US" altLang="en-US" sz="1500" b="1" dirty="0">
              <a:solidFill>
                <a:schemeClr val="bg1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47" grpId="1" animBg="1"/>
      <p:bldP spid="57348" grpId="0"/>
      <p:bldP spid="57348" grpId="1"/>
      <p:bldP spid="57349" grpId="0" build="p"/>
      <p:bldP spid="57349" grpI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isney Parks-Specific Merchandise Celebrates Beloved Characters and New  Adventures from Solo: A Star Wars Story | Disney Parks Blog">
            <a:extLst>
              <a:ext uri="{FF2B5EF4-FFF2-40B4-BE49-F238E27FC236}">
                <a16:creationId xmlns:a16="http://schemas.microsoft.com/office/drawing/2014/main" id="{49C4E00B-D231-4940-A278-09CB8F5CC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58" y="725260"/>
            <a:ext cx="5838825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697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9939E9-752E-4F49-B8F5-B247A83F4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Display </a:t>
            </a:r>
            <a:r>
              <a:rPr lang="en-US"/>
              <a:t>Types assignments</a:t>
            </a:r>
            <a:endParaRPr lang="en-US" dirty="0"/>
          </a:p>
        </p:txBody>
      </p:sp>
      <p:sp>
        <p:nvSpPr>
          <p:cNvPr id="12291" name="Text Placeholder 4">
            <a:extLst>
              <a:ext uri="{FF2B5EF4-FFF2-40B4-BE49-F238E27FC236}">
                <a16:creationId xmlns:a16="http://schemas.microsoft.com/office/drawing/2014/main" id="{8E05CD0B-BF89-4CF6-B28A-9E9086C11F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Google Classroom</a:t>
            </a:r>
          </a:p>
        </p:txBody>
      </p:sp>
    </p:spTree>
    <p:extLst>
      <p:ext uri="{BB962C8B-B14F-4D97-AF65-F5344CB8AC3E}">
        <p14:creationId xmlns:p14="http://schemas.microsoft.com/office/powerpoint/2010/main" val="205593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A6C238F-A562-450A-9DAD-EB152DBA7A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75242" y="440872"/>
            <a:ext cx="5950744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ja-JP" sz="18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3.  Choosing a Display Setting</a:t>
            </a: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35CCEA1E-D559-403A-A6DD-039F2ED3158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39535" y="1012372"/>
            <a:ext cx="4895002" cy="41311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40000"/>
              </a:spcAft>
              <a:buClr>
                <a:srgbClr val="CA0C00"/>
              </a:buClr>
              <a:tabLst>
                <a:tab pos="3986213" algn="l"/>
              </a:tabLst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 display setting used depends on the image it wants to project. Settings can be:</a:t>
            </a:r>
          </a:p>
          <a:p>
            <a:pPr marL="557213" lvl="1" indent="-400050" algn="l" eaLnBrk="1" hangingPunct="1">
              <a:spcAft>
                <a:spcPts val="450"/>
              </a:spcAft>
              <a:buClr>
                <a:srgbClr val="008000"/>
              </a:buClr>
              <a:buFontTx/>
              <a:buAutoNum type="arabicPeriod"/>
              <a:tabLst>
                <a:tab pos="3986213" algn="l"/>
              </a:tabLst>
            </a:pPr>
            <a:r>
              <a:rPr lang="en-US" altLang="ja-JP" sz="1500" b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Realistic</a:t>
            </a:r>
            <a:r>
              <a:rPr lang="en-US" altLang="ja-JP" sz="15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– depicts a room or recognizable locale  Props like tables, chairs, plants, riser books, dishes </a:t>
            </a:r>
            <a:r>
              <a:rPr lang="en-US" altLang="ja-JP" sz="1500" dirty="0" err="1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etc</a:t>
            </a:r>
            <a:r>
              <a:rPr lang="en-US" altLang="ja-JP" sz="15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provide details (restaurant, park etc.)</a:t>
            </a:r>
          </a:p>
          <a:p>
            <a:pPr marL="557213" lvl="1" indent="-400050" algn="l" eaLnBrk="1" hangingPunct="1">
              <a:spcAft>
                <a:spcPts val="450"/>
              </a:spcAft>
              <a:buClr>
                <a:srgbClr val="008000"/>
              </a:buClr>
              <a:buFontTx/>
              <a:buAutoNum type="arabicPeriod"/>
              <a:tabLst>
                <a:tab pos="3986213" algn="l"/>
              </a:tabLst>
            </a:pPr>
            <a:r>
              <a:rPr lang="en-US" altLang="ja-JP" sz="1500" b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Semi-realistic </a:t>
            </a:r>
            <a:r>
              <a:rPr lang="en-US" altLang="ja-JP" sz="15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– a room or recognizable locale but leaves details to the imagination</a:t>
            </a:r>
          </a:p>
          <a:p>
            <a:pPr marL="557213" lvl="1" indent="-400050" algn="l" eaLnBrk="1" hangingPunct="1">
              <a:spcAft>
                <a:spcPts val="450"/>
              </a:spcAft>
              <a:buClr>
                <a:srgbClr val="008000"/>
              </a:buClr>
              <a:buFontTx/>
              <a:buAutoNum type="arabicPeriod"/>
              <a:tabLst>
                <a:tab pos="3986213" algn="l"/>
              </a:tabLst>
            </a:pPr>
            <a:r>
              <a:rPr lang="en-US" altLang="ja-JP" sz="1500" b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Abstract</a:t>
            </a:r>
            <a:r>
              <a:rPr lang="en-US" altLang="ja-JP" sz="15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– does not imitate nor try to imitate a reality – focus on form and color versus actual objects</a:t>
            </a:r>
            <a:endParaRPr lang="en-US" altLang="ja-JP" sz="1800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4" name="Picture 2" descr="http://1.bp.blogspot.com/-XXXp69qeDek/TzbaPXs52fI/AAAAAAAACEU/eWxR2_Dl92c/s1600/Paint+window.jpg">
            <a:extLst>
              <a:ext uri="{FF2B5EF4-FFF2-40B4-BE49-F238E27FC236}">
                <a16:creationId xmlns:a16="http://schemas.microsoft.com/office/drawing/2014/main" id="{DB931AEE-DCF0-42DD-B619-1DD0322E8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617" y="215162"/>
            <a:ext cx="3105150" cy="231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blog.mannequinmadness.com/wp-content/uploads/2012/12/item6.rendition.slideshowWideHorizontal.ss07-store-windows-2012-bergdorf-goodman.jpg">
            <a:extLst>
              <a:ext uri="{FF2B5EF4-FFF2-40B4-BE49-F238E27FC236}">
                <a16:creationId xmlns:a16="http://schemas.microsoft.com/office/drawing/2014/main" id="{8CE34D6E-A27D-4FD4-A8EC-6E58CA451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931" y="716075"/>
            <a:ext cx="3114675" cy="249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s://sp.yimg.com/ib/th?id=JN.r6q%2fZshbVKdLn7N2o%2bVfTg&amp;pid=15.1&amp;P=0&amp;w=300&amp;h=300">
            <a:extLst>
              <a:ext uri="{FF2B5EF4-FFF2-40B4-BE49-F238E27FC236}">
                <a16:creationId xmlns:a16="http://schemas.microsoft.com/office/drawing/2014/main" id="{EFAF488C-72B0-43EC-B771-50B1EEB7E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4"/>
          <a:stretch>
            <a:fillRect/>
          </a:stretch>
        </p:blipFill>
        <p:spPr bwMode="auto">
          <a:xfrm>
            <a:off x="4572000" y="2717001"/>
            <a:ext cx="4572000" cy="236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90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BB3029CE-9FD2-4B28-8BFA-D89C387D60D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B2D56315-151C-41FC-B510-F6F37AD9DB4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pic>
        <p:nvPicPr>
          <p:cNvPr id="5122" name="Picture 2" descr="Anthropologie Rings In Spring With Abstract Color | Spring window display,  Anthropologie window display, Spring window">
            <a:extLst>
              <a:ext uri="{FF2B5EF4-FFF2-40B4-BE49-F238E27FC236}">
                <a16:creationId xmlns:a16="http://schemas.microsoft.com/office/drawing/2014/main" id="{6ED3EB07-53FD-4710-A728-7FFD5AD68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92801" cy="301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xtreme Sport Fashion Displays: Holt Renfrew Takes a Dangerous Approach to  Fashion">
            <a:extLst>
              <a:ext uri="{FF2B5EF4-FFF2-40B4-BE49-F238E27FC236}">
                <a16:creationId xmlns:a16="http://schemas.microsoft.com/office/drawing/2014/main" id="{D19544AA-9055-4331-A8CC-2288A2B97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490" y="0"/>
            <a:ext cx="4674510" cy="313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 underwater lifestyle story...">
            <a:extLst>
              <a:ext uri="{FF2B5EF4-FFF2-40B4-BE49-F238E27FC236}">
                <a16:creationId xmlns:a16="http://schemas.microsoft.com/office/drawing/2014/main" id="{13C2C11B-C204-4FAC-B5F3-28B34E0C6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19" y="2377489"/>
            <a:ext cx="4383088" cy="273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462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C6D0947-34F8-471B-84F1-D65121CE02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24871" y="642257"/>
            <a:ext cx="5950744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ja-JP" sz="18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4. Manipulating Artistic Elements</a:t>
            </a: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D65A2EB6-5F0A-427D-BC64-127547AC19B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89164" y="1042307"/>
            <a:ext cx="3747407" cy="34589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40000"/>
              </a:spcAft>
              <a:buClr>
                <a:srgbClr val="CA0C00"/>
              </a:buClr>
              <a:tabLst>
                <a:tab pos="3986213" algn="l"/>
              </a:tabLst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 artistic elements of a display include:</a:t>
            </a:r>
          </a:p>
          <a:p>
            <a:pPr marL="957263" lvl="1" indent="-400050" algn="l" eaLnBrk="1" hangingPunct="1">
              <a:lnSpc>
                <a:spcPct val="90000"/>
              </a:lnSpc>
              <a:spcAft>
                <a:spcPct val="20000"/>
              </a:spcAft>
              <a:buClr>
                <a:srgbClr val="008000"/>
              </a:buClr>
              <a:buFontTx/>
              <a:buAutoNum type="alphaUcPeriod"/>
              <a:tabLst>
                <a:tab pos="3986213" algn="l"/>
              </a:tabLst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Use Lines – straight, curvy, horizontal etc. to draw attention of the customer</a:t>
            </a:r>
          </a:p>
          <a:p>
            <a:pPr marL="957263" lvl="1" indent="-400050" algn="l" eaLnBrk="1" hangingPunct="1">
              <a:lnSpc>
                <a:spcPct val="90000"/>
              </a:lnSpc>
              <a:spcAft>
                <a:spcPct val="20000"/>
              </a:spcAft>
              <a:buClr>
                <a:srgbClr val="008000"/>
              </a:buClr>
              <a:buFontTx/>
              <a:buAutoNum type="alphaUcPeriod"/>
              <a:tabLst>
                <a:tab pos="3986213" algn="l"/>
              </a:tabLst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Color:  Display colors should make the display stand out and are critical to display effectiveness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AF90702A-A8E5-4FE8-8F5C-A678FE7D3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18.2</a:t>
            </a:r>
          </a:p>
        </p:txBody>
      </p:sp>
      <p:pic>
        <p:nvPicPr>
          <p:cNvPr id="5" name="Picture 2" descr="... balance in the foreground. Almost formal, but not exactly the same">
            <a:extLst>
              <a:ext uri="{FF2B5EF4-FFF2-40B4-BE49-F238E27FC236}">
                <a16:creationId xmlns:a16="http://schemas.microsoft.com/office/drawing/2014/main" id="{8E67FEF2-ABD9-4700-A224-70EAB72B1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1" y="1064760"/>
            <a:ext cx="4581977" cy="343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67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9" grpId="0" build="p" autoUpdateAnimBg="0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8CD9AE98-843A-4D9C-BB7C-5C31C2C4FF2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53956" y="311603"/>
            <a:ext cx="6819730" cy="78785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18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C. Direction</a:t>
            </a:r>
          </a:p>
        </p:txBody>
      </p:sp>
      <p:sp>
        <p:nvSpPr>
          <p:cNvPr id="148484" name="Rectangle 4">
            <a:extLst>
              <a:ext uri="{FF2B5EF4-FFF2-40B4-BE49-F238E27FC236}">
                <a16:creationId xmlns:a16="http://schemas.microsoft.com/office/drawing/2014/main" id="{1648FAAD-FE49-4F71-9B4A-16BEE9FEA5B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736316" y="723901"/>
            <a:ext cx="7046969" cy="2228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40000"/>
              </a:spcAft>
              <a:buClr>
                <a:srgbClr val="CA0C00"/>
              </a:buClr>
              <a:buFont typeface="Symbol" panose="05050102010706020507" pitchFamily="18" charset="2"/>
              <a:buNone/>
              <a:tabLst>
                <a:tab pos="3986213" algn="l"/>
              </a:tabLst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Effective displays have a focal point</a:t>
            </a:r>
          </a:p>
          <a:p>
            <a:pPr algn="l" eaLnBrk="1" hangingPunct="1">
              <a:spcAft>
                <a:spcPct val="40000"/>
              </a:spcAft>
              <a:buClr>
                <a:srgbClr val="CA0C00"/>
              </a:buClr>
              <a:buFont typeface="Symbol" panose="05050102010706020507" pitchFamily="18" charset="2"/>
              <a:buNone/>
              <a:tabLst>
                <a:tab pos="3986213" algn="l"/>
              </a:tabLst>
            </a:pPr>
            <a:r>
              <a:rPr lang="en-US" altLang="ja-JP" sz="18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focal point:</a:t>
            </a: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an area in the display that attracts attention first, above all else (should be the merchandise)</a:t>
            </a:r>
          </a:p>
        </p:txBody>
      </p:sp>
      <p:pic>
        <p:nvPicPr>
          <p:cNvPr id="17412" name="Picture 5" descr="http://visualmerchandisingproject.files.wordpress.com/2013/06/definition-visual-merchandising.jpg">
            <a:extLst>
              <a:ext uri="{FF2B5EF4-FFF2-40B4-BE49-F238E27FC236}">
                <a16:creationId xmlns:a16="http://schemas.microsoft.com/office/drawing/2014/main" id="{776AAC00-3624-41E7-BB4E-2BE4EDF06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859" y="1838326"/>
            <a:ext cx="2851717" cy="290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https://c2.staticflickr.com/8/7018/6626348579_8ee49e1a90_z.jpg">
            <a:extLst>
              <a:ext uri="{FF2B5EF4-FFF2-40B4-BE49-F238E27FC236}">
                <a16:creationId xmlns:a16="http://schemas.microsoft.com/office/drawing/2014/main" id="{CBCFCDAA-F8E8-4897-BFCA-3AD1634A8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24" y="1838326"/>
            <a:ext cx="4429975" cy="295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01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4" grpId="0" build="p" autoUpdateAnimBg="0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>
            <a:extLst>
              <a:ext uri="{FF2B5EF4-FFF2-40B4-BE49-F238E27FC236}">
                <a16:creationId xmlns:a16="http://schemas.microsoft.com/office/drawing/2014/main" id="{73CBB29E-5F66-4F3C-A7B2-D2AFDB329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53" y="452022"/>
            <a:ext cx="6011466" cy="742950"/>
          </a:xfrm>
          <a:prstGeom prst="rect">
            <a:avLst/>
          </a:prstGeom>
          <a:noFill/>
        </p:spPr>
        <p:txBody>
          <a:bodyPr/>
          <a:lstStyle/>
          <a:p>
            <a:pPr eaLnBrk="1" hangingPunct="1">
              <a:defRPr/>
            </a:pPr>
            <a:r>
              <a:rPr lang="en-US" altLang="ja-JP" sz="18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  <a:sym typeface="Lexend Exa"/>
              </a:rPr>
              <a:t>d. Motion</a:t>
            </a: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  <a:sym typeface="Lexend Exa"/>
            </a:endParaRPr>
          </a:p>
        </p:txBody>
      </p:sp>
      <p:sp>
        <p:nvSpPr>
          <p:cNvPr id="161798" name="Rectangle 6">
            <a:extLst>
              <a:ext uri="{FF2B5EF4-FFF2-40B4-BE49-F238E27FC236}">
                <a16:creationId xmlns:a16="http://schemas.microsoft.com/office/drawing/2014/main" id="{1D732907-2FD2-4CA7-94DA-1CB9EEDC1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929879"/>
            <a:ext cx="7668986" cy="21145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1" hangingPunct="1">
              <a:spcBef>
                <a:spcPct val="20000"/>
              </a:spcBef>
              <a:spcAft>
                <a:spcPct val="40000"/>
              </a:spcAft>
              <a:buClr>
                <a:srgbClr val="CA0C00"/>
              </a:buClr>
              <a:buFont typeface="Symbol" pitchFamily="18" charset="2"/>
              <a:buNone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Motion is playing an increasingly important role in display design </a:t>
            </a:r>
          </a:p>
          <a:p>
            <a:pPr marL="257175" indent="-257175" eaLnBrk="1" hangingPunct="1">
              <a:spcBef>
                <a:spcPct val="20000"/>
              </a:spcBef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Animation can be achieved through the use of motorized fixtures, props, and mannequins</a:t>
            </a:r>
          </a:p>
          <a:p>
            <a:pPr marL="257175" indent="-257175" eaLnBrk="1" hangingPunct="1">
              <a:spcBef>
                <a:spcPct val="20000"/>
              </a:spcBef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Should be used sparingly</a:t>
            </a:r>
          </a:p>
          <a:p>
            <a:pPr marL="257175" indent="-257175">
              <a:spcBef>
                <a:spcPct val="20000"/>
              </a:spcBef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Example: </a:t>
            </a:r>
            <a:r>
              <a:rPr lang="en-US" altLang="ja-JP" sz="1800" dirty="0">
                <a:latin typeface="Verdana" pitchFamily="34" charset="0"/>
                <a:ea typeface="MS PGothic" pitchFamily="34" charset="-128"/>
              </a:rPr>
              <a:t>– in this</a:t>
            </a:r>
            <a:br>
              <a:rPr lang="en-US" altLang="ja-JP" sz="1800" dirty="0">
                <a:latin typeface="Verdana" pitchFamily="34" charset="0"/>
                <a:ea typeface="MS PGothic" pitchFamily="34" charset="-128"/>
              </a:rPr>
            </a:br>
            <a:r>
              <a:rPr lang="en-US" altLang="ja-JP" sz="1800" dirty="0">
                <a:latin typeface="Verdana" pitchFamily="34" charset="0"/>
                <a:ea typeface="MS PGothic" pitchFamily="34" charset="-128"/>
              </a:rPr>
              <a:t>display the bats fly around the</a:t>
            </a:r>
            <a:br>
              <a:rPr lang="en-US" altLang="ja-JP" sz="1800" dirty="0">
                <a:latin typeface="Verdana" pitchFamily="34" charset="0"/>
                <a:ea typeface="MS PGothic" pitchFamily="34" charset="-128"/>
              </a:rPr>
            </a:br>
            <a:r>
              <a:rPr lang="en-US" altLang="ja-JP" sz="1800" dirty="0">
                <a:latin typeface="Verdana" pitchFamily="34" charset="0"/>
                <a:ea typeface="MS PGothic" pitchFamily="34" charset="-128"/>
              </a:rPr>
              <a:t>signage</a:t>
            </a:r>
          </a:p>
          <a:p>
            <a:pPr marL="257175" indent="-257175" eaLnBrk="1" hangingPunct="1">
              <a:spcBef>
                <a:spcPct val="20000"/>
              </a:spcBef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endParaRPr lang="en-US" altLang="ja-JP" sz="1800" dirty="0">
              <a:solidFill>
                <a:srgbClr val="000000"/>
              </a:solidFill>
              <a:latin typeface="Verdana" pitchFamily="34" charset="0"/>
              <a:ea typeface="MS PGothic" pitchFamily="34" charset="-128"/>
            </a:endParaRPr>
          </a:p>
        </p:txBody>
      </p:sp>
      <p:sp>
        <p:nvSpPr>
          <p:cNvPr id="18436" name="Text Box 8">
            <a:extLst>
              <a:ext uri="{FF2B5EF4-FFF2-40B4-BE49-F238E27FC236}">
                <a16:creationId xmlns:a16="http://schemas.microsoft.com/office/drawing/2014/main" id="{96C21D4E-3610-4AAB-8DDC-27E58C8C8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18.2</a:t>
            </a:r>
          </a:p>
        </p:txBody>
      </p:sp>
      <p:pic>
        <p:nvPicPr>
          <p:cNvPr id="3" name="Picture 2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1A5C64FF-B822-4E42-AB43-014EB8A10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822" y="1987154"/>
            <a:ext cx="3572521" cy="31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1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1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1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8" grpId="0" build="p" autoUpdateAnimBg="0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>
            <a:extLst>
              <a:ext uri="{FF2B5EF4-FFF2-40B4-BE49-F238E27FC236}">
                <a16:creationId xmlns:a16="http://schemas.microsoft.com/office/drawing/2014/main" id="{8FBF5C7F-4D67-4AC0-9A3C-C4765BEF5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557" y="628650"/>
            <a:ext cx="6011466" cy="742950"/>
          </a:xfrm>
          <a:prstGeom prst="rect">
            <a:avLst/>
          </a:prstGeom>
          <a:noFill/>
        </p:spPr>
        <p:txBody>
          <a:bodyPr/>
          <a:lstStyle/>
          <a:p>
            <a:pPr eaLnBrk="1" hangingPunct="1">
              <a:defRPr/>
            </a:pPr>
            <a:r>
              <a:rPr lang="en-US" altLang="en-US" sz="18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  <a:sym typeface="Lexend Exa"/>
              </a:rPr>
              <a:t>e. Lighting</a:t>
            </a:r>
          </a:p>
        </p:txBody>
      </p:sp>
      <p:sp>
        <p:nvSpPr>
          <p:cNvPr id="19459" name="Text Box 8">
            <a:extLst>
              <a:ext uri="{FF2B5EF4-FFF2-40B4-BE49-F238E27FC236}">
                <a16:creationId xmlns:a16="http://schemas.microsoft.com/office/drawing/2014/main" id="{4D32F5D7-5CF4-4FDB-97B9-05C4779F3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18.2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2FC66F1-40D6-4FE8-88C8-192872C9A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14" y="1057275"/>
            <a:ext cx="3995143" cy="21145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Aft>
                <a:spcPct val="40000"/>
              </a:spcAft>
              <a:buClr>
                <a:srgbClr val="CA0C00"/>
              </a:buClr>
              <a:buFont typeface="Symbol" pitchFamily="18" charset="2"/>
              <a:buNone/>
              <a:tabLst>
                <a:tab pos="3986213" algn="l"/>
              </a:tabLst>
              <a:defRPr/>
            </a:pPr>
            <a:r>
              <a:rPr lang="en-US" altLang="ja-JP" sz="1800" kern="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Proper lighting is critical to attractive displays </a:t>
            </a:r>
          </a:p>
          <a:p>
            <a:pPr eaLnBrk="1" hangingPunct="1"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kern="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recommended lighting be two to five times stronger than a store’s general lighting</a:t>
            </a:r>
          </a:p>
          <a:p>
            <a:pPr eaLnBrk="1" hangingPunct="1"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kern="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Colored lighting can create dramatic effects</a:t>
            </a:r>
          </a:p>
          <a:p>
            <a:pPr eaLnBrk="1" hangingPunct="1">
              <a:spcAft>
                <a:spcPct val="40000"/>
              </a:spcAft>
              <a:buClr>
                <a:srgbClr val="CA0C00"/>
              </a:buClr>
              <a:tabLst>
                <a:tab pos="3986213" algn="l"/>
              </a:tabLst>
              <a:defRPr/>
            </a:pPr>
            <a:endParaRPr lang="en-US" altLang="ja-JP" sz="1800" b="1" kern="0" dirty="0">
              <a:solidFill>
                <a:srgbClr val="CA0C00"/>
              </a:solidFill>
              <a:latin typeface="Verdana" pitchFamily="34" charset="0"/>
              <a:ea typeface="MS PGothic" pitchFamily="34" charset="-128"/>
            </a:endParaRPr>
          </a:p>
        </p:txBody>
      </p:sp>
      <p:pic>
        <p:nvPicPr>
          <p:cNvPr id="19461" name="Picture 2" descr="http://www.gelighting.com/LightingWeb/ind/images/288-11870GE-Retail-Display-Lighting-468x278.jpg">
            <a:extLst>
              <a:ext uri="{FF2B5EF4-FFF2-40B4-BE49-F238E27FC236}">
                <a16:creationId xmlns:a16="http://schemas.microsoft.com/office/drawing/2014/main" id="{B119B59C-3270-4FC2-BDBD-C7035609B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57" y="363311"/>
            <a:ext cx="3940373" cy="234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36 Amazing Retail Display Lighting ideas | retail display, store design,  retail design">
            <a:extLst>
              <a:ext uri="{FF2B5EF4-FFF2-40B4-BE49-F238E27FC236}">
                <a16:creationId xmlns:a16="http://schemas.microsoft.com/office/drawing/2014/main" id="{DE63E550-11B1-4B29-A7E4-32B68B1E4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3" b="10049"/>
          <a:stretch/>
        </p:blipFill>
        <p:spPr bwMode="auto">
          <a:xfrm>
            <a:off x="4588329" y="2800616"/>
            <a:ext cx="4514850" cy="22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75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89CA7-A76D-4431-B49E-F880F9206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Ceiling, display and wall 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D4854-A9B9-47B2-884D-C92535D46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How to Set Up Your Retail Lighting in 4 Steps">
            <a:extLst>
              <a:ext uri="{FF2B5EF4-FFF2-40B4-BE49-F238E27FC236}">
                <a16:creationId xmlns:a16="http://schemas.microsoft.com/office/drawing/2014/main" id="{38CD7D0C-1AC1-4679-8D33-3B200C764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77" y="864502"/>
            <a:ext cx="6919645" cy="373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412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7EF0B1CC-5EDA-46F9-9C04-F689DDAB8F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86383" y="452438"/>
            <a:ext cx="6493035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ja-JP" sz="18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F. Proportion</a:t>
            </a: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49508" name="Rectangle 4">
            <a:extLst>
              <a:ext uri="{FF2B5EF4-FFF2-40B4-BE49-F238E27FC236}">
                <a16:creationId xmlns:a16="http://schemas.microsoft.com/office/drawing/2014/main" id="{7AA05629-DBD2-4591-87E6-A0E3F74B0FA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953096" y="840582"/>
            <a:ext cx="6111092" cy="2114550"/>
          </a:xfr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40000"/>
              </a:spcAft>
              <a:buClr>
                <a:srgbClr val="CA0C00"/>
              </a:buClr>
              <a:buFont typeface="Symbol" pitchFamily="18" charset="2"/>
              <a:buNone/>
              <a:tabLst>
                <a:tab pos="3986213" algn="l"/>
              </a:tabLst>
              <a:defRPr/>
            </a:pPr>
            <a:r>
              <a:rPr lang="en-US" altLang="ja-JP" sz="1800" b="1" dirty="0">
                <a:solidFill>
                  <a:srgbClr val="CA0C00"/>
                </a:solidFill>
                <a:latin typeface="Verdana" pitchFamily="34" charset="0"/>
                <a:ea typeface="MS PGothic" pitchFamily="34" charset="-128"/>
              </a:rPr>
              <a:t>Proportion</a:t>
            </a:r>
            <a:r>
              <a:rPr lang="en-US" sz="1800" b="1" dirty="0">
                <a:solidFill>
                  <a:srgbClr val="CA0C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solidFill>
                  <a:srgbClr val="CA0C00"/>
                </a:solidFill>
                <a:latin typeface="Webdings" pitchFamily="18" charset="2"/>
                <a:ea typeface="Times New Roman" pitchFamily="18" charset="0"/>
                <a:cs typeface="Times New Roman" pitchFamily="18" charset="0"/>
              </a:rPr>
              <a:t>X</a:t>
            </a: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 refers to the relationship between and among objects in a display</a:t>
            </a:r>
          </a:p>
          <a:p>
            <a:pPr marL="257175" indent="-257175" algn="l" eaLnBrk="1" hangingPunct="1"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Props, graphics, and signs should be in proportion</a:t>
            </a:r>
          </a:p>
          <a:p>
            <a:pPr marL="257175" indent="-257175" algn="l" eaLnBrk="1" hangingPunct="1"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Too many props detracts </a:t>
            </a:r>
            <a:b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</a:b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from merchandise.</a:t>
            </a:r>
          </a:p>
        </p:txBody>
      </p:sp>
      <p:sp>
        <p:nvSpPr>
          <p:cNvPr id="20484" name="Text Box 6">
            <a:extLst>
              <a:ext uri="{FF2B5EF4-FFF2-40B4-BE49-F238E27FC236}">
                <a16:creationId xmlns:a16="http://schemas.microsoft.com/office/drawing/2014/main" id="{52AD28C7-5416-49C8-BC52-71734213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18.2</a:t>
            </a:r>
          </a:p>
        </p:txBody>
      </p:sp>
      <p:pic>
        <p:nvPicPr>
          <p:cNvPr id="20485" name="Picture 7" descr="https://c2.staticflickr.com/8/7018/6626348579_8ee49e1a90_z.jpg">
            <a:extLst>
              <a:ext uri="{FF2B5EF4-FFF2-40B4-BE49-F238E27FC236}">
                <a16:creationId xmlns:a16="http://schemas.microsoft.com/office/drawing/2014/main" id="{3FE71C23-362F-4110-AFF2-D2757177D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96" y="2955132"/>
            <a:ext cx="2406253" cy="16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http://iconicnovelty.files.wordpress.com/2013/04/storefront_13.jpg">
            <a:extLst>
              <a:ext uri="{FF2B5EF4-FFF2-40B4-BE49-F238E27FC236}">
                <a16:creationId xmlns:a16="http://schemas.microsoft.com/office/drawing/2014/main" id="{67DE8FD5-3599-47C5-A211-DD254FE9C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841" y="1958028"/>
            <a:ext cx="3154876" cy="306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36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9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build="p" autoUpdateAnimBg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B66BB0CD-2056-4F11-9F97-ADB1EA24ED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996678" y="800100"/>
            <a:ext cx="5890022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ja-JP" sz="1800" b="1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Artistic Design </a:t>
            </a:r>
            <a:endParaRPr lang="en-US" altLang="en-US" sz="1800" b="1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591507A9-A965-41AE-9725-A3AC7A7ABB9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057400" y="1371600"/>
            <a:ext cx="5543550" cy="211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1" indent="-171450" algn="l" eaLnBrk="1" hangingPunct="1">
              <a:lnSpc>
                <a:spcPct val="80000"/>
              </a:lnSpc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en-US" sz="1800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Objectives</a:t>
            </a:r>
          </a:p>
          <a:p>
            <a:pPr marL="257175" lvl="1" indent="-171450" algn="l" eaLnBrk="1" hangingPunct="1">
              <a:lnSpc>
                <a:spcPct val="80000"/>
              </a:lnSpc>
              <a:spcAft>
                <a:spcPct val="40000"/>
              </a:spcAft>
              <a:buClr>
                <a:srgbClr val="008000"/>
              </a:buClr>
              <a:buFont typeface="Symbol" panose="05050102010706020507" pitchFamily="18" charset="2"/>
              <a:buChar char="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Types of Displays</a:t>
            </a:r>
          </a:p>
          <a:p>
            <a:pPr marL="257175" lvl="1" indent="-171450" algn="l" eaLnBrk="1" hangingPunct="1">
              <a:lnSpc>
                <a:spcPct val="80000"/>
              </a:lnSpc>
              <a:spcAft>
                <a:spcPct val="40000"/>
              </a:spcAft>
              <a:buClr>
                <a:srgbClr val="008000"/>
              </a:buClr>
              <a:buFont typeface="Symbol" panose="05050102010706020507" pitchFamily="18" charset="2"/>
              <a:buChar char="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List the five steps in creating a display</a:t>
            </a:r>
          </a:p>
          <a:p>
            <a:pPr marL="257175" lvl="1" indent="-171450" algn="l" eaLnBrk="1" hangingPunct="1">
              <a:lnSpc>
                <a:spcPct val="80000"/>
              </a:lnSpc>
              <a:spcAft>
                <a:spcPct val="40000"/>
              </a:spcAft>
              <a:buClr>
                <a:srgbClr val="008000"/>
              </a:buClr>
              <a:buFont typeface="Symbol" panose="05050102010706020507" pitchFamily="18" charset="2"/>
              <a:buChar char="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Explain how artistic elements function in display design</a:t>
            </a:r>
          </a:p>
          <a:p>
            <a:pPr marL="257175" lvl="1" indent="-171450" algn="l" eaLnBrk="1" hangingPunct="1">
              <a:lnSpc>
                <a:spcPct val="80000"/>
              </a:lnSpc>
              <a:spcAft>
                <a:spcPct val="40000"/>
              </a:spcAft>
              <a:buClr>
                <a:srgbClr val="008000"/>
              </a:buClr>
              <a:buFont typeface="Symbol" panose="05050102010706020507" pitchFamily="18" charset="2"/>
              <a:buChar char="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Describe the importance of display maintenance </a:t>
            </a:r>
            <a:endParaRPr lang="en-US" altLang="en-US" sz="1800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48" name="Text Box 6">
            <a:extLst>
              <a:ext uri="{FF2B5EF4-FFF2-40B4-BE49-F238E27FC236}">
                <a16:creationId xmlns:a16="http://schemas.microsoft.com/office/drawing/2014/main" id="{C6CEB0B3-EC75-41B8-B670-6F0C3008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18.2</a:t>
            </a:r>
          </a:p>
        </p:txBody>
      </p:sp>
    </p:spTree>
    <p:extLst>
      <p:ext uri="{BB962C8B-B14F-4D97-AF65-F5344CB8AC3E}">
        <p14:creationId xmlns:p14="http://schemas.microsoft.com/office/powerpoint/2010/main" val="2572497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8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8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8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8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39B7D519-8059-4A5C-8556-C4DD4B3512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75142" y="313204"/>
            <a:ext cx="7368779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ja-JP" sz="18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G. Balance</a:t>
            </a: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50532" name="Rectangle 4">
            <a:extLst>
              <a:ext uri="{FF2B5EF4-FFF2-40B4-BE49-F238E27FC236}">
                <a16:creationId xmlns:a16="http://schemas.microsoft.com/office/drawing/2014/main" id="{D5D5F38B-4F18-4092-BE39-8DC926BB929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951380" y="684679"/>
            <a:ext cx="4015068" cy="4003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40000"/>
              </a:spcAft>
              <a:buClr>
                <a:srgbClr val="CA0C00"/>
              </a:buClr>
              <a:buFont typeface="Symbol" panose="05050102010706020507" pitchFamily="18" charset="2"/>
              <a:buNone/>
              <a:tabLst>
                <a:tab pos="3986213" algn="l"/>
              </a:tabLst>
            </a:pPr>
            <a:r>
              <a:rPr lang="en-US" altLang="ja-JP" sz="18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Formal balance</a:t>
            </a:r>
            <a:r>
              <a:rPr lang="en-US" altLang="en-US" sz="1800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solidFill>
                  <a:srgbClr val="CA0C00"/>
                </a:solidFill>
                <a:latin typeface="Webdings" panose="05030102010509060703" pitchFamily="18" charset="2"/>
                <a:cs typeface="Times New Roman" panose="02020603050405020304" pitchFamily="18" charset="0"/>
              </a:rPr>
              <a:t>X</a:t>
            </a: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in a display happens when items of similar size are grouped together, or they are placed in opposite positions to balance one another out</a:t>
            </a:r>
          </a:p>
          <a:p>
            <a:pPr algn="l" eaLnBrk="1" hangingPunct="1">
              <a:spcAft>
                <a:spcPct val="40000"/>
              </a:spcAft>
              <a:buClr>
                <a:srgbClr val="CA0C00"/>
              </a:buClr>
              <a:tabLst>
                <a:tab pos="3986213" algn="l"/>
              </a:tabLst>
            </a:pPr>
            <a:r>
              <a:rPr lang="en-US" altLang="ja-JP" sz="18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Informal</a:t>
            </a: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</a:t>
            </a:r>
            <a:r>
              <a:rPr lang="en-US" altLang="ja-JP" sz="18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balance</a:t>
            </a: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–  occurs when small items are grouped with a large item (placed together) (ex: boxes are different sizes and used to make the mannequins look different sizes)</a:t>
            </a:r>
          </a:p>
          <a:p>
            <a:pPr algn="l" eaLnBrk="1" hangingPunct="1">
              <a:spcAft>
                <a:spcPct val="40000"/>
              </a:spcAft>
              <a:buClr>
                <a:srgbClr val="CA0C00"/>
              </a:buClr>
              <a:buFont typeface="Symbol" panose="05050102010706020507" pitchFamily="18" charset="2"/>
              <a:buNone/>
              <a:tabLst>
                <a:tab pos="3986213" algn="l"/>
              </a:tabLst>
            </a:pPr>
            <a:endParaRPr lang="en-US" altLang="ja-JP" sz="1800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21508" name="Text Box 6">
            <a:extLst>
              <a:ext uri="{FF2B5EF4-FFF2-40B4-BE49-F238E27FC236}">
                <a16:creationId xmlns:a16="http://schemas.microsoft.com/office/drawing/2014/main" id="{C0E074FD-E947-46CB-A194-257B2DC17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18.2</a:t>
            </a:r>
          </a:p>
        </p:txBody>
      </p:sp>
      <p:pic>
        <p:nvPicPr>
          <p:cNvPr id="7170" name="Picture 2" descr="Visual Merchandising — Alice Lipps | AliceY2K">
            <a:extLst>
              <a:ext uri="{FF2B5EF4-FFF2-40B4-BE49-F238E27FC236}">
                <a16:creationId xmlns:a16="http://schemas.microsoft.com/office/drawing/2014/main" id="{31AB5985-1E35-48BD-9975-591AC5902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686" y="2222730"/>
            <a:ext cx="3655523" cy="287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abylon Summer Window Display at Marciano - Best Window Displays">
            <a:extLst>
              <a:ext uri="{FF2B5EF4-FFF2-40B4-BE49-F238E27FC236}">
                <a16:creationId xmlns:a16="http://schemas.microsoft.com/office/drawing/2014/main" id="{DF95C774-E7A2-4546-B485-77A9D10C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698" y="0"/>
            <a:ext cx="3245785" cy="366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06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0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0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2" grpId="0" uiExpand="1" build="p" autoUpdateAnimBg="0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1E5229D0-2097-468A-AF1C-DED2DC8E577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55172" y="495300"/>
            <a:ext cx="5950744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ja-JP" sz="1800" b="1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5 Display Maintenance </a:t>
            </a:r>
            <a:endParaRPr lang="en-US" altLang="en-US" sz="1800" b="1">
              <a:solidFill>
                <a:srgbClr val="0000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3C4DB2EF-AAE3-40B0-97B0-DF61DBEDAE7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39537" y="1066800"/>
            <a:ext cx="5600700" cy="2114550"/>
          </a:xfr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40000"/>
              </a:spcAft>
              <a:buClr>
                <a:srgbClr val="CA0C00"/>
              </a:buClr>
              <a:buFont typeface="Symbol" pitchFamily="18" charset="2"/>
              <a:buNone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Displays need to be maintained </a:t>
            </a:r>
            <a:b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</a:b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and eventually dismantled</a:t>
            </a:r>
          </a:p>
          <a:p>
            <a:pPr marL="511175" indent="-257175" algn="l" eaLnBrk="1" hangingPunct="1">
              <a:spcAft>
                <a:spcPts val="45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Most businesses check displays </a:t>
            </a:r>
            <a:b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</a:b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daily</a:t>
            </a:r>
          </a:p>
          <a:p>
            <a:pPr marL="511175" indent="-257175" algn="l" eaLnBrk="1" hangingPunct="1">
              <a:spcAft>
                <a:spcPts val="45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Maintenance includes:</a:t>
            </a:r>
          </a:p>
          <a:p>
            <a:pPr marL="739775" lvl="1" indent="-257175" algn="l" eaLnBrk="1" hangingPunct="1">
              <a:spcAft>
                <a:spcPts val="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6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Restock merchandise around displays daily</a:t>
            </a:r>
          </a:p>
          <a:p>
            <a:pPr marL="739775" lvl="1" indent="-257175" algn="l" eaLnBrk="1" hangingPunct="1">
              <a:spcAft>
                <a:spcPts val="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6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Fix damage, displacements, or missing items</a:t>
            </a:r>
          </a:p>
          <a:p>
            <a:pPr marL="739775" lvl="1" indent="-257175" algn="l" eaLnBrk="1" hangingPunct="1">
              <a:spcAft>
                <a:spcPts val="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6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Dust and clean area often </a:t>
            </a:r>
          </a:p>
          <a:p>
            <a:pPr marL="511175" indent="-257175" algn="l" eaLnBrk="1" hangingPunct="1">
              <a:spcAft>
                <a:spcPct val="40000"/>
              </a:spcAft>
              <a:buClr>
                <a:srgbClr val="CA0C00"/>
              </a:buClr>
              <a:buFont typeface="Arial" pitchFamily="34" charset="0"/>
              <a:buChar char="•"/>
              <a:tabLst>
                <a:tab pos="3986213" algn="l"/>
              </a:tabLst>
              <a:defRPr/>
            </a:pPr>
            <a:r>
              <a:rPr lang="en-US" altLang="ja-JP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Poor maintenance can create a negative image of the store and merchandise</a:t>
            </a: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07D4D45B-6D12-4F6D-9B5D-B07D6F322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18.2</a:t>
            </a:r>
          </a:p>
        </p:txBody>
      </p:sp>
      <p:pic>
        <p:nvPicPr>
          <p:cNvPr id="9218" name="Picture 2" descr="10 Retail Merchandising Best Practices to Follow in Your Store - Vend  Retail Blog">
            <a:extLst>
              <a:ext uri="{FF2B5EF4-FFF2-40B4-BE49-F238E27FC236}">
                <a16:creationId xmlns:a16="http://schemas.microsoft.com/office/drawing/2014/main" id="{F46C0049-0687-4FCF-B36B-6DCE1F185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609" y="590285"/>
            <a:ext cx="3908714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05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3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3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5B3D5-BFD4-0163-D44E-93B92A221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E6C6A-F15B-162C-81E7-06380CBE8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the Review for 18-2 Constructing Displays</a:t>
            </a:r>
          </a:p>
        </p:txBody>
      </p:sp>
    </p:spTree>
    <p:extLst>
      <p:ext uri="{BB962C8B-B14F-4D97-AF65-F5344CB8AC3E}">
        <p14:creationId xmlns:p14="http://schemas.microsoft.com/office/powerpoint/2010/main" val="2920924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73A4463F-175C-4DDB-8E76-8D535F0F2A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Merchandise Presentation Techniques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589B143F-662C-433D-BB9E-23920C8E60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Rule of Three</a:t>
            </a:r>
          </a:p>
          <a:p>
            <a:r>
              <a:rPr lang="en-US" altLang="en-US" dirty="0"/>
              <a:t>Pyramid </a:t>
            </a:r>
          </a:p>
          <a:p>
            <a:r>
              <a:rPr lang="en-US" altLang="en-US" dirty="0"/>
              <a:t>Idea Orientation</a:t>
            </a:r>
          </a:p>
          <a:p>
            <a:r>
              <a:rPr lang="en-US" altLang="en-US" dirty="0"/>
              <a:t>Color Organization</a:t>
            </a:r>
          </a:p>
          <a:p>
            <a:r>
              <a:rPr lang="en-US" altLang="en-US" dirty="0"/>
              <a:t>Price Lining</a:t>
            </a:r>
          </a:p>
          <a:p>
            <a:r>
              <a:rPr lang="en-US" altLang="en-US" dirty="0"/>
              <a:t>Vertical Merchandising</a:t>
            </a:r>
          </a:p>
          <a:p>
            <a:r>
              <a:rPr lang="en-US" altLang="en-US" dirty="0"/>
              <a:t>Tonnage Merchandising</a:t>
            </a:r>
          </a:p>
          <a:p>
            <a:r>
              <a:rPr lang="en-US" altLang="en-US" dirty="0"/>
              <a:t>Front Presentation</a:t>
            </a:r>
          </a:p>
          <a:p>
            <a:endParaRPr lang="en-US" altLang="en-US" dirty="0"/>
          </a:p>
        </p:txBody>
      </p:sp>
      <p:pic>
        <p:nvPicPr>
          <p:cNvPr id="23556" name="Picture 2" descr="Store Layout, Design &amp; Visual Merchandising - ppt video online download">
            <a:extLst>
              <a:ext uri="{FF2B5EF4-FFF2-40B4-BE49-F238E27FC236}">
                <a16:creationId xmlns:a16="http://schemas.microsoft.com/office/drawing/2014/main" id="{7DBB8674-AB73-4898-8B6B-5F84F204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2" t="22364" r="1667" b="6032"/>
          <a:stretch/>
        </p:blipFill>
        <p:spPr bwMode="auto">
          <a:xfrm>
            <a:off x="5072742" y="755764"/>
            <a:ext cx="2873830" cy="428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4583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7C8C32BB-E640-4FA9-B563-3B2502F997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6765" y="370116"/>
            <a:ext cx="617220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Presentation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3157B-6D51-4625-B00D-CCE8D9365D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10936" y="915333"/>
            <a:ext cx="5402035" cy="40458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CA0C00"/>
              </a:buClr>
              <a:tabLst>
                <a:tab pos="3986213" algn="l"/>
              </a:tabLst>
            </a:pP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 Rule of Three </a:t>
            </a: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- Arranging products in sets of three, side-by-side. Ex:  mannequins side by side, </a:t>
            </a:r>
            <a: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with formal or informal balance</a:t>
            </a:r>
            <a:endParaRPr lang="en-US" altLang="en-US" sz="1800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  <a:p>
            <a:pPr eaLnBrk="1" hangingPunct="1">
              <a:buClr>
                <a:srgbClr val="CA0C00"/>
              </a:buClr>
              <a:tabLst>
                <a:tab pos="3986213" algn="l"/>
              </a:tabLst>
            </a:pP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 Pyramid Principle</a:t>
            </a:r>
            <a:r>
              <a:rPr lang="en-US" altLang="en-US" sz="1800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 </a:t>
            </a: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- Build a pyramid (with 3 or more items) with the largest item in the center, it draws your eye to the middle.</a:t>
            </a:r>
          </a:p>
          <a:p>
            <a:pPr eaLnBrk="1" hangingPunct="1">
              <a:buClr>
                <a:srgbClr val="CA0C00"/>
              </a:buClr>
              <a:tabLst>
                <a:tab pos="3986213" algn="l"/>
              </a:tabLst>
            </a:pP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Idea-Oriented Presentation </a:t>
            </a: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- Build a display based on a theme (i.e. seasonal) or a store-branding image.</a:t>
            </a:r>
          </a:p>
          <a:p>
            <a:pPr>
              <a:tabLst>
                <a:tab pos="3986213" algn="l"/>
              </a:tabLst>
            </a:pPr>
            <a:endParaRPr lang="en-US" altLang="en-US" dirty="0"/>
          </a:p>
        </p:txBody>
      </p:sp>
      <p:pic>
        <p:nvPicPr>
          <p:cNvPr id="10242" name="Picture 2" descr="Saw these oranges in a supermarket in Wellington, New Zealand:  oddlysatisfying">
            <a:extLst>
              <a:ext uri="{FF2B5EF4-FFF2-40B4-BE49-F238E27FC236}">
                <a16:creationId xmlns:a16="http://schemas.microsoft.com/office/drawing/2014/main" id="{B8087DE2-8D30-4799-B7C8-0B3CD06EE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904" y="579664"/>
            <a:ext cx="3137126" cy="418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3 Hard Techniques To Optimize Your Visual Merchandising - Business 2  Community">
            <a:extLst>
              <a:ext uri="{FF2B5EF4-FFF2-40B4-BE49-F238E27FC236}">
                <a16:creationId xmlns:a16="http://schemas.microsoft.com/office/drawing/2014/main" id="{897DDEAC-23E5-44B0-A59D-557D7CA67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953" y="1919426"/>
            <a:ext cx="5959932" cy="322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uper” Displays | Sports Career Consulting">
            <a:extLst>
              <a:ext uri="{FF2B5EF4-FFF2-40B4-BE49-F238E27FC236}">
                <a16:creationId xmlns:a16="http://schemas.microsoft.com/office/drawing/2014/main" id="{0EB4644D-1B72-4E23-B7F2-0E49014BC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0" y="0"/>
            <a:ext cx="4713515" cy="352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39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29915-575B-4727-888E-0A7595647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06" y="405494"/>
            <a:ext cx="8229600" cy="3394472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Color Coding – </a:t>
            </a:r>
            <a:r>
              <a:rPr lang="en-US" b="1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organizing product</a:t>
            </a:r>
            <a:br>
              <a:rPr lang="en-US" b="1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b="1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by color </a:t>
            </a:r>
          </a:p>
          <a:p>
            <a:r>
              <a:rPr lang="en-US" dirty="0">
                <a:solidFill>
                  <a:srgbClr val="333333"/>
                </a:solidFill>
                <a:latin typeface="Droid Sans"/>
              </a:rPr>
              <a:t>Displays the many color options</a:t>
            </a:r>
          </a:p>
          <a:p>
            <a:r>
              <a:rPr lang="en-US" dirty="0">
                <a:solidFill>
                  <a:srgbClr val="333333"/>
                </a:solidFill>
                <a:latin typeface="Droid Sans"/>
              </a:rPr>
              <a:t>Can </a:t>
            </a:r>
            <a:r>
              <a:rPr lang="en-US" b="0" i="0" dirty="0">
                <a:solidFill>
                  <a:srgbClr val="333333"/>
                </a:solidFill>
                <a:effectLst/>
                <a:latin typeface="Droid Sans"/>
              </a:rPr>
              <a:t>make certain items seems </a:t>
            </a:r>
            <a:br>
              <a:rPr lang="en-US" b="0" i="0" dirty="0">
                <a:solidFill>
                  <a:srgbClr val="333333"/>
                </a:solidFill>
                <a:effectLst/>
                <a:latin typeface="Droid Sans"/>
              </a:rPr>
            </a:br>
            <a:r>
              <a:rPr lang="en-US" b="0" i="0" dirty="0">
                <a:solidFill>
                  <a:srgbClr val="333333"/>
                </a:solidFill>
                <a:effectLst/>
                <a:latin typeface="Droid Sans"/>
              </a:rPr>
              <a:t>more attractive than others</a:t>
            </a:r>
          </a:p>
          <a:p>
            <a:r>
              <a:rPr lang="en-US" dirty="0">
                <a:solidFill>
                  <a:srgbClr val="333333"/>
                </a:solidFill>
                <a:latin typeface="Droid Sans"/>
              </a:rPr>
              <a:t>Can provide direction to customers</a:t>
            </a:r>
          </a:p>
          <a:p>
            <a:r>
              <a:rPr lang="en-US" dirty="0">
                <a:solidFill>
                  <a:srgbClr val="333333"/>
                </a:solidFill>
                <a:latin typeface="Droid Sans"/>
              </a:rPr>
              <a:t>Improve shopping experience</a:t>
            </a:r>
          </a:p>
          <a:p>
            <a:endParaRPr lang="en-US" dirty="0"/>
          </a:p>
          <a:p>
            <a:endParaRPr lang="en-US" b="1" dirty="0">
              <a:solidFill>
                <a:srgbClr val="FF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1266" name="Picture 2" descr="50 of the World&amp;#39;s Best Retail Displays - Insider Trends">
            <a:extLst>
              <a:ext uri="{FF2B5EF4-FFF2-40B4-BE49-F238E27FC236}">
                <a16:creationId xmlns:a16="http://schemas.microsoft.com/office/drawing/2014/main" id="{1AB74E6B-2317-4C0F-970D-C065DBC66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1" y="2782200"/>
            <a:ext cx="3456894" cy="230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v: 2014">
            <a:extLst>
              <a:ext uri="{FF2B5EF4-FFF2-40B4-BE49-F238E27FC236}">
                <a16:creationId xmlns:a16="http://schemas.microsoft.com/office/drawing/2014/main" id="{57A4CF7F-117F-4F02-A80C-53F0BB140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0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471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E92BA-7B29-4089-8903-624025E267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53786" y="310244"/>
            <a:ext cx="6172200" cy="33944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CA0C00"/>
              </a:buClr>
              <a:tabLst>
                <a:tab pos="3986213" algn="l"/>
              </a:tabLst>
            </a:pP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Vertical Merchandising </a:t>
            </a: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- use walls or taller gondolas and put the </a:t>
            </a:r>
            <a:r>
              <a:rPr lang="en-US" altLang="en-US" sz="1800" b="1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most popular items at the customer's eye level.</a:t>
            </a:r>
          </a:p>
          <a:p>
            <a:pPr eaLnBrk="1" hangingPunct="1">
              <a:buClr>
                <a:srgbClr val="CA0C00"/>
              </a:buClr>
              <a:tabLst>
                <a:tab pos="3986213" algn="l"/>
              </a:tabLst>
            </a:pP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Tonnage Merchandising</a:t>
            </a: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- purchasing large quantities of merchandise and make them a focal point display, like items on a pallet in an aisle in Home Depot or Lowe's.</a:t>
            </a:r>
          </a:p>
          <a:p>
            <a:pPr>
              <a:tabLst>
                <a:tab pos="3986213" algn="l"/>
              </a:tabLst>
            </a:pPr>
            <a:endParaRPr lang="en-US" altLang="en-US" dirty="0"/>
          </a:p>
        </p:txBody>
      </p:sp>
      <p:pic>
        <p:nvPicPr>
          <p:cNvPr id="25603" name="Picture 2" descr="Retail Merchandising |">
            <a:extLst>
              <a:ext uri="{FF2B5EF4-FFF2-40B4-BE49-F238E27FC236}">
                <a16:creationId xmlns:a16="http://schemas.microsoft.com/office/drawing/2014/main" id="{3706CD8B-71AF-4114-8F85-07753C2E5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329" y="2806304"/>
            <a:ext cx="3076575" cy="231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Visual Merchandising by Anna Gorki">
            <a:extLst>
              <a:ext uri="{FF2B5EF4-FFF2-40B4-BE49-F238E27FC236}">
                <a16:creationId xmlns:a16="http://schemas.microsoft.com/office/drawing/2014/main" id="{CE2F8F52-DC69-4F18-B9AE-CF451E641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834878"/>
            <a:ext cx="3077766" cy="230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72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B94441E8-6EB2-4168-ADB8-AEDD134A9C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19100" y="571500"/>
            <a:ext cx="3429000" cy="33944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CA0C00"/>
              </a:buClr>
              <a:tabLst>
                <a:tab pos="3986213" algn="l"/>
              </a:tabLst>
            </a:pP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Frontal</a:t>
            </a: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Presentation</a:t>
            </a: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- display as much of the product as possible together to catch the customer's eye, like the chips and beer display in the front of the grocery store the week before a big football game. </a:t>
            </a:r>
            <a:b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endParaRPr lang="en-US" altLang="en-US" sz="1800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  <a:p>
            <a:pPr marL="114300" indent="0" eaLnBrk="1" hangingPunct="1">
              <a:buClr>
                <a:srgbClr val="CA0C00"/>
              </a:buClr>
              <a:buNone/>
              <a:tabLst>
                <a:tab pos="3986213" algn="l"/>
              </a:tabLst>
            </a:pPr>
            <a:r>
              <a:rPr lang="en-US" altLang="en-US" sz="1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(not just 1 case of AW many along with many corresponding flavors)</a:t>
            </a:r>
          </a:p>
          <a:p>
            <a:pPr>
              <a:tabLst>
                <a:tab pos="3986213" algn="l"/>
              </a:tabLst>
            </a:pPr>
            <a:endParaRPr lang="en-US" altLang="en-US" dirty="0"/>
          </a:p>
        </p:txBody>
      </p:sp>
      <p:pic>
        <p:nvPicPr>
          <p:cNvPr id="26627" name="Picture 6" descr="Root beer display at my local grocery store, set up like a giant mug of  root beer. : mildlyinteresting">
            <a:extLst>
              <a:ext uri="{FF2B5EF4-FFF2-40B4-BE49-F238E27FC236}">
                <a16:creationId xmlns:a16="http://schemas.microsoft.com/office/drawing/2014/main" id="{73E35B9C-7AC8-4603-996A-B047D4EB4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150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287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0A4CBBCD-7653-4116-BCD0-AB1FF7B91F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700"/>
              <a:t>Frontal = all one product, many colors and showing as much as possible</a:t>
            </a:r>
          </a:p>
        </p:txBody>
      </p:sp>
      <p:pic>
        <p:nvPicPr>
          <p:cNvPr id="27651" name="Picture 8" descr="Colors are organized in sections, some featuring different shades of the  same color. in 2020 | Showroom interior design, Home decor store, Store  decor">
            <a:extLst>
              <a:ext uri="{FF2B5EF4-FFF2-40B4-BE49-F238E27FC236}">
                <a16:creationId xmlns:a16="http://schemas.microsoft.com/office/drawing/2014/main" id="{9748EF75-3749-4BC5-BAD9-0E77CBA95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1378744"/>
            <a:ext cx="5022056" cy="376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945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rice Lining - Definition, Examples, Strategies | Marketing Tutor">
            <a:extLst>
              <a:ext uri="{FF2B5EF4-FFF2-40B4-BE49-F238E27FC236}">
                <a16:creationId xmlns:a16="http://schemas.microsoft.com/office/drawing/2014/main" id="{B4DD2D76-8340-433C-8236-1A96981BE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85" y="2571750"/>
            <a:ext cx="368736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76D92-4C24-4CA1-B236-D8D82159C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243" y="320278"/>
            <a:ext cx="6172200" cy="3394472"/>
          </a:xfrm>
        </p:spPr>
        <p:txBody>
          <a:bodyPr/>
          <a:lstStyle/>
          <a:p>
            <a:pPr eaLnBrk="1" hangingPunct="1">
              <a:buClr>
                <a:srgbClr val="CA0C00"/>
              </a:buClr>
              <a:buFont typeface="Arial" panose="020B0604020202020204" pitchFamily="34" charset="0"/>
              <a:buChar char="•"/>
              <a:tabLst>
                <a:tab pos="3986213" algn="l"/>
              </a:tabLst>
              <a:defRPr/>
            </a:pPr>
            <a:r>
              <a:rPr lang="en-US" sz="1800" b="1" dirty="0">
                <a:solidFill>
                  <a:srgbClr val="FF0000"/>
                </a:solidFill>
                <a:latin typeface="Verdana" pitchFamily="34" charset="0"/>
                <a:ea typeface="MS PGothic" pitchFamily="34" charset="-128"/>
              </a:rPr>
              <a:t>Price-Lining</a:t>
            </a:r>
            <a:r>
              <a:rPr lang="en-US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 - have a couple of price points for a class of items, such as a premium brand </a:t>
            </a:r>
            <a:br>
              <a:rPr lang="en-US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</a:br>
            <a:r>
              <a:rPr lang="en-US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and a store brand item, and put them together</a:t>
            </a:r>
          </a:p>
          <a:p>
            <a:pPr eaLnBrk="1" hangingPunct="1">
              <a:buClr>
                <a:srgbClr val="CA0C00"/>
              </a:buClr>
              <a:buFont typeface="Arial" panose="020B0604020202020204" pitchFamily="34" charset="0"/>
              <a:buChar char="•"/>
              <a:tabLst>
                <a:tab pos="3986213" algn="l"/>
              </a:tabLst>
              <a:defRPr/>
            </a:pPr>
            <a:r>
              <a:rPr lang="en-US" sz="180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Web subscriptions with higher pricing for more features – heavily used in markets today</a:t>
            </a:r>
          </a:p>
          <a:p>
            <a:pPr marL="0" indent="0" eaLnBrk="1" hangingPunct="1">
              <a:buClr>
                <a:srgbClr val="CA0C00"/>
              </a:buClr>
              <a:buFontTx/>
              <a:buNone/>
              <a:tabLst>
                <a:tab pos="3986213" algn="l"/>
              </a:tabLst>
              <a:defRPr/>
            </a:pPr>
            <a:endParaRPr lang="en-US" sz="1800" dirty="0">
              <a:solidFill>
                <a:srgbClr val="000000"/>
              </a:solidFill>
              <a:latin typeface="Verdana" pitchFamily="34" charset="0"/>
              <a:ea typeface="MS PGothic" pitchFamily="34" charset="-128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28676" name="Picture 2" descr="psychological pricing techniques Flashcards | Easy Notecards">
            <a:extLst>
              <a:ext uri="{FF2B5EF4-FFF2-40B4-BE49-F238E27FC236}">
                <a16:creationId xmlns:a16="http://schemas.microsoft.com/office/drawing/2014/main" id="{742666BC-C894-4EEF-A87E-F26C0776F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37223"/>
            <a:ext cx="3429000" cy="260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704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0A4BD-7B30-406A-9BC0-3C2CBCDAE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Types of Displays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2CF5AEE-8875-4CD5-829D-AC881E14C3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56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5CDBC624-CC37-4223-8BA6-702A15A4E7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000250" y="800100"/>
            <a:ext cx="588645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ja-JP" sz="1800" b="1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Artistic Design</a:t>
            </a:r>
            <a:endParaRPr lang="en-US" altLang="en-US" sz="1800" b="1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75EDC65E-23B1-4A5E-B644-0BF4375083C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000250" y="1371600"/>
            <a:ext cx="5610225" cy="2105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en-US" sz="180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Graphic Organizer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18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As you review this section, identify the key steps in display in a flow chart like this one. </a:t>
            </a:r>
            <a:endParaRPr lang="en-US" altLang="en-US" sz="180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700" name="Text Box 6">
            <a:extLst>
              <a:ext uri="{FF2B5EF4-FFF2-40B4-BE49-F238E27FC236}">
                <a16:creationId xmlns:a16="http://schemas.microsoft.com/office/drawing/2014/main" id="{ED4F2CEF-68D8-4A9C-BC42-921D89265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18.2</a:t>
            </a:r>
          </a:p>
        </p:txBody>
      </p:sp>
      <p:pic>
        <p:nvPicPr>
          <p:cNvPr id="29701" name="Picture 7" descr="CH18S2-p388">
            <a:extLst>
              <a:ext uri="{FF2B5EF4-FFF2-40B4-BE49-F238E27FC236}">
                <a16:creationId xmlns:a16="http://schemas.microsoft.com/office/drawing/2014/main" id="{469765ED-6655-466D-BC44-880C8515C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562225"/>
            <a:ext cx="48577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23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B87802D2-36E5-472B-A8E8-E0A9998106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41274" y="366479"/>
            <a:ext cx="8062439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tabLst>
                <a:tab pos="4371975" algn="l"/>
              </a:tabLst>
            </a:pPr>
            <a:r>
              <a:rPr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Interior Displays:  </a:t>
            </a: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creative, innovative, or well-organized ways to showcase your products with stands/display cases </a:t>
            </a:r>
            <a:b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34148" name="Rectangle 4">
            <a:extLst>
              <a:ext uri="{FF2B5EF4-FFF2-40B4-BE49-F238E27FC236}">
                <a16:creationId xmlns:a16="http://schemas.microsoft.com/office/drawing/2014/main" id="{2AD99599-4C25-45E0-8785-E0BFC3EC8B7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04437" y="1600202"/>
            <a:ext cx="7899276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257175" indent="-257175">
              <a:spcAft>
                <a:spcPct val="40000"/>
              </a:spcAft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If interior displays are done well, they enable customers to make a selection without the assistance of a </a:t>
            </a:r>
            <a:b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salesclerk 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endParaRPr lang="en-US" altLang="ja-JP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Ex:  Unless the intent is to not </a:t>
            </a:r>
            <a:b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allow customers to do it alone due </a:t>
            </a:r>
            <a:b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to the value of the product</a:t>
            </a:r>
          </a:p>
        </p:txBody>
      </p:sp>
      <p:pic>
        <p:nvPicPr>
          <p:cNvPr id="22533" name="Picture 1">
            <a:extLst>
              <a:ext uri="{FF2B5EF4-FFF2-40B4-BE49-F238E27FC236}">
                <a16:creationId xmlns:a16="http://schemas.microsoft.com/office/drawing/2014/main" id="{C28A751E-8EDC-4C76-8637-F36EF2494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66" y="2301480"/>
            <a:ext cx="3617119" cy="271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5 pcs universal cell phone security display anti theft alarm Usage mobile  phone table holder stand with charger|stand holder|stand phone holderstand  holder mobile - AliExpress">
            <a:extLst>
              <a:ext uri="{FF2B5EF4-FFF2-40B4-BE49-F238E27FC236}">
                <a16:creationId xmlns:a16="http://schemas.microsoft.com/office/drawing/2014/main" id="{28B70F70-0298-4987-9CC3-45B9B1B4F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784" y="2255746"/>
            <a:ext cx="3738282" cy="280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FE40B-96A6-432E-9176-F1118F012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7D772-B19C-4A7C-844D-598F7F982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4514"/>
            <a:ext cx="8229600" cy="3394472"/>
          </a:xfrm>
        </p:spPr>
        <p:txBody>
          <a:bodyPr/>
          <a:lstStyle/>
          <a:p>
            <a:r>
              <a:rPr lang="en-US" dirty="0"/>
              <a:t>Pre-Assignment Game – Types of Displays</a:t>
            </a:r>
          </a:p>
          <a:p>
            <a:r>
              <a:rPr lang="en-US" dirty="0"/>
              <a:t>In Groups of three, take the puzzle pieces and put them in the correct category of displays:</a:t>
            </a:r>
          </a:p>
          <a:p>
            <a:endParaRPr lang="en-US" dirty="0"/>
          </a:p>
          <a:p>
            <a:pPr marL="114300" indent="0">
              <a:buNone/>
            </a:pPr>
            <a:r>
              <a:rPr lang="en-US" dirty="0"/>
              <a:t>Types of displays:  </a:t>
            </a:r>
          </a:p>
          <a:p>
            <a:pPr marL="371475" lvl="1" indent="-285750">
              <a:lnSpc>
                <a:spcPct val="100000"/>
              </a:lnSpc>
              <a:spcBef>
                <a:spcPts val="0"/>
              </a:spcBef>
              <a:buClr>
                <a:srgbClr val="008000"/>
              </a:buClr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Closed displays</a:t>
            </a:r>
          </a:p>
          <a:p>
            <a:pPr marL="371475" lvl="1" indent="-285750">
              <a:lnSpc>
                <a:spcPct val="100000"/>
              </a:lnSpc>
              <a:spcBef>
                <a:spcPts val="0"/>
              </a:spcBef>
              <a:buClr>
                <a:srgbClr val="008000"/>
              </a:buClr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Open displays</a:t>
            </a:r>
          </a:p>
          <a:p>
            <a:pPr marL="371475" lvl="1" indent="-285750">
              <a:lnSpc>
                <a:spcPct val="100000"/>
              </a:lnSpc>
              <a:spcBef>
                <a:spcPts val="0"/>
              </a:spcBef>
              <a:buClr>
                <a:srgbClr val="008000"/>
              </a:buClr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Architectural displays</a:t>
            </a:r>
          </a:p>
          <a:p>
            <a:pPr marL="371475" lvl="1" indent="-285750">
              <a:lnSpc>
                <a:spcPct val="100000"/>
              </a:lnSpc>
              <a:spcBef>
                <a:spcPts val="0"/>
              </a:spcBef>
              <a:buClr>
                <a:srgbClr val="008000"/>
              </a:buClr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Point-of-purchase displays </a:t>
            </a:r>
          </a:p>
          <a:p>
            <a:pPr marL="371475" lvl="1" indent="-285750">
              <a:lnSpc>
                <a:spcPct val="100000"/>
              </a:lnSpc>
              <a:spcBef>
                <a:spcPts val="0"/>
              </a:spcBef>
              <a:buClr>
                <a:srgbClr val="008000"/>
              </a:buClr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Decorations </a:t>
            </a:r>
            <a:endParaRPr lang="en-US" altLang="en-US" sz="1800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519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B5D947-3ED0-4BF1-95AB-C5F084F909D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"/>
            <a:ext cx="3042285" cy="202819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A3F44B-7BF9-48FE-A83D-17BC57C9AE7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7"/>
          <a:stretch/>
        </p:blipFill>
        <p:spPr bwMode="auto">
          <a:xfrm>
            <a:off x="3205924" y="2309095"/>
            <a:ext cx="2969260" cy="138798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97B095-79AC-4528-A10A-4F94B0FAF75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023" y="94418"/>
            <a:ext cx="2766060" cy="207454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B4ECD4-D92C-4B99-AAEA-9E6C24B8F6E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4680"/>
            <a:ext cx="3042285" cy="277596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076D4B-F299-43C9-8FBC-413B7D4A282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23" y="2309096"/>
            <a:ext cx="2717860" cy="2775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501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B07E8C22-8631-41A7-BBEA-EAEC507C631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55863" y="542927"/>
            <a:ext cx="8237765" cy="742950"/>
          </a:xfr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altLang="ja-JP" sz="4000" dirty="0">
                <a:sym typeface="Arial"/>
              </a:rPr>
              <a:t>Type of Interior Displays:  </a:t>
            </a:r>
            <a:endParaRPr lang="en-US" altLang="en-US" sz="4000" dirty="0">
              <a:sym typeface="Arial"/>
            </a:endParaRPr>
          </a:p>
        </p:txBody>
      </p:sp>
      <p:sp>
        <p:nvSpPr>
          <p:cNvPr id="134148" name="Rectangle 4">
            <a:extLst>
              <a:ext uri="{FF2B5EF4-FFF2-40B4-BE49-F238E27FC236}">
                <a16:creationId xmlns:a16="http://schemas.microsoft.com/office/drawing/2014/main" id="{DB6FCACC-0B44-4582-9B77-4688C984DD7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469572" y="1543051"/>
            <a:ext cx="5715000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Five types of interior displays are:</a:t>
            </a:r>
          </a:p>
          <a:p>
            <a:pPr marL="257175" lvl="1" indent="-171450" algn="l">
              <a:buClr>
                <a:srgbClr val="008000"/>
              </a:buClr>
              <a:buFontTx/>
              <a:buChar char="•"/>
            </a:pP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Closed displays</a:t>
            </a:r>
          </a:p>
          <a:p>
            <a:pPr marL="257175" lvl="1" indent="-171450" algn="l">
              <a:buClr>
                <a:srgbClr val="008000"/>
              </a:buClr>
              <a:buFontTx/>
              <a:buChar char="•"/>
            </a:pP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Open displays</a:t>
            </a:r>
          </a:p>
          <a:p>
            <a:pPr marL="257175" lvl="1" indent="-171450" algn="l">
              <a:buClr>
                <a:srgbClr val="008000"/>
              </a:buClr>
              <a:buFontTx/>
              <a:buChar char="•"/>
            </a:pP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Architectural displays</a:t>
            </a:r>
          </a:p>
          <a:p>
            <a:pPr marL="257175" lvl="1" indent="-171450" algn="l">
              <a:buClr>
                <a:srgbClr val="008000"/>
              </a:buClr>
              <a:buFontTx/>
              <a:buChar char="•"/>
            </a:pP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Point-of-purchase displays </a:t>
            </a:r>
          </a:p>
          <a:p>
            <a:pPr marL="257175" lvl="1" indent="-171450" algn="l">
              <a:buClr>
                <a:srgbClr val="008000"/>
              </a:buClr>
              <a:buFontTx/>
              <a:buChar char="•"/>
            </a:pP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Decorations </a:t>
            </a:r>
            <a:endParaRPr lang="en-US" altLang="en-US" sz="2400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556" name="Text Box 6">
            <a:extLst>
              <a:ext uri="{FF2B5EF4-FFF2-40B4-BE49-F238E27FC236}">
                <a16:creationId xmlns:a16="http://schemas.microsoft.com/office/drawing/2014/main" id="{802065A5-39EC-40C5-922B-EBCC7DB22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4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4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4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4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B4593474-6B79-4F59-9DBD-D3F22FF13AA6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43005" y="474586"/>
            <a:ext cx="7307580" cy="362307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</a:rPr>
              <a:t>Closed Displays</a:t>
            </a:r>
            <a:r>
              <a:rPr lang="en-US" sz="2400" dirty="0"/>
              <a:t>:  customer can see</a:t>
            </a:r>
            <a:br>
              <a:rPr lang="en-US" sz="2400" dirty="0"/>
            </a:br>
            <a:r>
              <a:rPr lang="en-US" sz="2400" dirty="0"/>
              <a:t>but can’t handle the merchandise</a:t>
            </a:r>
            <a:br>
              <a:rPr lang="en-US" sz="2400" dirty="0"/>
            </a:br>
            <a:r>
              <a:rPr lang="en-US" sz="2400" dirty="0"/>
              <a:t>(jewelry cases)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</a:rPr>
              <a:t>Open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Displays</a:t>
            </a:r>
            <a:r>
              <a:rPr lang="en-US" sz="2400" dirty="0"/>
              <a:t>:  can handle and </a:t>
            </a:r>
            <a:br>
              <a:rPr lang="en-US" sz="2400" dirty="0"/>
            </a:br>
            <a:r>
              <a:rPr lang="en-US" sz="2400" dirty="0"/>
              <a:t>examine merchandise </a:t>
            </a:r>
            <a:br>
              <a:rPr lang="en-US" sz="2400" dirty="0"/>
            </a:br>
            <a:r>
              <a:rPr lang="en-US" sz="2400" dirty="0"/>
              <a:t>(tables, shelves and countertops)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</a:rPr>
              <a:t>Architectural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Displays: </a:t>
            </a:r>
            <a:r>
              <a:rPr lang="en-US" sz="2400" dirty="0"/>
              <a:t>model </a:t>
            </a:r>
            <a:br>
              <a:rPr lang="en-US" sz="2400" dirty="0"/>
            </a:br>
            <a:r>
              <a:rPr lang="en-US" sz="2400" dirty="0"/>
              <a:t>rooms show how it would look in</a:t>
            </a:r>
            <a:br>
              <a:rPr lang="en-US" sz="2400" dirty="0"/>
            </a:br>
            <a:r>
              <a:rPr lang="en-US" sz="2400" dirty="0"/>
              <a:t>a room (kitchen model at Menards)</a:t>
            </a:r>
          </a:p>
          <a:p>
            <a:pPr marL="0" indent="0">
              <a:buNone/>
              <a:defRPr/>
            </a:pPr>
            <a:endParaRPr lang="en-US" sz="2400" dirty="0"/>
          </a:p>
        </p:txBody>
      </p:sp>
      <p:pic>
        <p:nvPicPr>
          <p:cNvPr id="19459" name="Picture 5" descr="https://encrypted-tbn3.gstatic.com/images?q=tbn:ANd9GcRTWlUHNMW8eWjWCfFvl4-1F4StCle5EGLWs05ZbSijRGgxwgMahA">
            <a:extLst>
              <a:ext uri="{FF2B5EF4-FFF2-40B4-BE49-F238E27FC236}">
                <a16:creationId xmlns:a16="http://schemas.microsoft.com/office/drawing/2014/main" id="{5B8AF2D7-D0CB-4D82-AFD6-8DD332040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320" y="526853"/>
            <a:ext cx="1964531" cy="130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 descr="https://encrypted-tbn3.gstatic.com/images?q=tbn:ANd9GcRIVHmWL_bllwN4fIAm844YEWzWo6lFxc3sDYjWzzDavxzE-_XO_Q">
            <a:extLst>
              <a:ext uri="{FF2B5EF4-FFF2-40B4-BE49-F238E27FC236}">
                <a16:creationId xmlns:a16="http://schemas.microsoft.com/office/drawing/2014/main" id="{94DAF30A-F56A-4E53-88B4-98436ECDA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r="7619"/>
          <a:stretch>
            <a:fillRect/>
          </a:stretch>
        </p:blipFill>
        <p:spPr bwMode="auto">
          <a:xfrm>
            <a:off x="6568320" y="2012752"/>
            <a:ext cx="196453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http://www.toocbe.com/wp-content/uploads/2013/01/Unique-Unusual-Kitchen-Cabinet-Design-Rustic-600x453.jpg">
            <a:hlinkClick r:id="rId4"/>
            <a:extLst>
              <a:ext uri="{FF2B5EF4-FFF2-40B4-BE49-F238E27FC236}">
                <a16:creationId xmlns:a16="http://schemas.microsoft.com/office/drawing/2014/main" id="{FA884444-2C7D-45CD-833E-E85498A83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20" y="3441502"/>
            <a:ext cx="1996679" cy="150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theme/theme1.xml><?xml version="1.0" encoding="utf-8"?>
<a:theme xmlns:a="http://schemas.openxmlformats.org/drawingml/2006/main" name="Social Media Branding Guidelines by Slidesgo">
  <a:themeElements>
    <a:clrScheme name="Simple Light">
      <a:dk1>
        <a:srgbClr val="FAFAFA"/>
      </a:dk1>
      <a:lt1>
        <a:srgbClr val="FF9767"/>
      </a:lt1>
      <a:dk2>
        <a:srgbClr val="FFE180"/>
      </a:dk2>
      <a:lt2>
        <a:srgbClr val="87DBDD"/>
      </a:lt2>
      <a:accent1>
        <a:srgbClr val="FF2C68"/>
      </a:accent1>
      <a:accent2>
        <a:srgbClr val="FAFAFA"/>
      </a:accent2>
      <a:accent3>
        <a:srgbClr val="FF9767"/>
      </a:accent3>
      <a:accent4>
        <a:srgbClr val="FFE180"/>
      </a:accent4>
      <a:accent5>
        <a:srgbClr val="87DBDD"/>
      </a:accent5>
      <a:accent6>
        <a:srgbClr val="FF2C68"/>
      </a:accent6>
      <a:hlink>
        <a:srgbClr val="FAFAF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3176</TotalTime>
  <Words>1378</Words>
  <Application>Microsoft Office PowerPoint</Application>
  <PresentationFormat>On-screen Show (16:9)</PresentationFormat>
  <Paragraphs>154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Webdings</vt:lpstr>
      <vt:lpstr>Verdana</vt:lpstr>
      <vt:lpstr>Lexend Exa</vt:lpstr>
      <vt:lpstr>Droid Sans</vt:lpstr>
      <vt:lpstr>Symbol</vt:lpstr>
      <vt:lpstr>Barlow</vt:lpstr>
      <vt:lpstr>Social Media Branding Guidelines by Slidesgo</vt:lpstr>
      <vt:lpstr>Visual Merchandising</vt:lpstr>
      <vt:lpstr>PowerPoint Presentation</vt:lpstr>
      <vt:lpstr>Artistic Design </vt:lpstr>
      <vt:lpstr>Types of Displays</vt:lpstr>
      <vt:lpstr>Interior Displays:  creative, innovative, or well-organized ways to showcase your products with stands/display cases  </vt:lpstr>
      <vt:lpstr>Group Activity</vt:lpstr>
      <vt:lpstr>PowerPoint Presentation</vt:lpstr>
      <vt:lpstr>Type of Interior Displays: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Display Design and Preparation</vt:lpstr>
      <vt:lpstr>5 Steps to creating a Display</vt:lpstr>
      <vt:lpstr>1. Selecting the Merchandise</vt:lpstr>
      <vt:lpstr>2.  Selecting the Product Display Format</vt:lpstr>
      <vt:lpstr>PowerPoint Presentation</vt:lpstr>
      <vt:lpstr>Display Types assignments</vt:lpstr>
      <vt:lpstr>3.  Choosing a Display Setting</vt:lpstr>
      <vt:lpstr>PowerPoint Presentation</vt:lpstr>
      <vt:lpstr>4. Manipulating Artistic Elements</vt:lpstr>
      <vt:lpstr>C. Direction</vt:lpstr>
      <vt:lpstr>PowerPoint Presentation</vt:lpstr>
      <vt:lpstr>PowerPoint Presentation</vt:lpstr>
      <vt:lpstr>Ceiling, display and wall lights</vt:lpstr>
      <vt:lpstr>F. Proportion</vt:lpstr>
      <vt:lpstr>G. Balance</vt:lpstr>
      <vt:lpstr>5 Display Maintenance </vt:lpstr>
      <vt:lpstr>PowerPoint Presentation</vt:lpstr>
      <vt:lpstr>Merchandise Presentation Techniques</vt:lpstr>
      <vt:lpstr>Presentation Techniques</vt:lpstr>
      <vt:lpstr>PowerPoint Presentation</vt:lpstr>
      <vt:lpstr>PowerPoint Presentation</vt:lpstr>
      <vt:lpstr>PowerPoint Presentation</vt:lpstr>
      <vt:lpstr>Frontal = all one product, many colors and showing as much as possible</vt:lpstr>
      <vt:lpstr>PowerPoint Presentation</vt:lpstr>
      <vt:lpstr>Artistic Design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Merchandising</dc:title>
  <dc:creator>Cassie Vetter</dc:creator>
  <cp:lastModifiedBy>Cassie Vetter</cp:lastModifiedBy>
  <cp:revision>41</cp:revision>
  <dcterms:modified xsi:type="dcterms:W3CDTF">2022-09-20T15:36:45Z</dcterms:modified>
</cp:coreProperties>
</file>